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9" r:id="rId3"/>
    <p:sldId id="258" r:id="rId4"/>
    <p:sldId id="260" r:id="rId5"/>
    <p:sldId id="261" r:id="rId6"/>
    <p:sldId id="264" r:id="rId7"/>
    <p:sldId id="262" r:id="rId8"/>
    <p:sldId id="263" r:id="rId9"/>
    <p:sldId id="265" r:id="rId10"/>
    <p:sldId id="268" r:id="rId11"/>
    <p:sldId id="269" r:id="rId12"/>
    <p:sldId id="270" r:id="rId13"/>
    <p:sldId id="272" r:id="rId14"/>
    <p:sldId id="273" r:id="rId15"/>
    <p:sldId id="266" r:id="rId16"/>
    <p:sldId id="275" r:id="rId17"/>
    <p:sldId id="276" r:id="rId18"/>
    <p:sldId id="277" r:id="rId19"/>
    <p:sldId id="278" r:id="rId20"/>
    <p:sldId id="279" r:id="rId21"/>
    <p:sldId id="280" r:id="rId22"/>
    <p:sldId id="283" r:id="rId23"/>
    <p:sldId id="284" r:id="rId24"/>
    <p:sldId id="282" r:id="rId25"/>
    <p:sldId id="281"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02"/>
    <p:restoredTop sz="94631"/>
  </p:normalViewPr>
  <p:slideViewPr>
    <p:cSldViewPr snapToGrid="0" snapToObjects="1">
      <p:cViewPr varScale="1">
        <p:scale>
          <a:sx n="101" d="100"/>
          <a:sy n="101"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D13A9-A532-3E4E-AB23-21774BCE25EE}" type="datetimeFigureOut">
              <a:t>7/17/19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A798A-8603-8748-8E1D-2B870CA54A8C}" type="slidenum">
              <a:t>‹#›</a:t>
            </a:fld>
            <a:endParaRPr lang="en-US"/>
          </a:p>
        </p:txBody>
      </p:sp>
    </p:spTree>
    <p:extLst>
      <p:ext uri="{BB962C8B-B14F-4D97-AF65-F5344CB8AC3E}">
        <p14:creationId xmlns:p14="http://schemas.microsoft.com/office/powerpoint/2010/main" val="165705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等线" panose="020F0502020204030204"/>
                <a:ea typeface="等线" panose="02010600030101010101" pitchFamily="2" charset="-122"/>
              </a:rPr>
              <a:pPr/>
              <a:t>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54355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等线" panose="020F0502020204030204"/>
                <a:ea typeface="等线" panose="02010600030101010101" pitchFamily="2" charset="-122"/>
              </a:rPr>
              <a:pPr/>
              <a:t>20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76517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等线" panose="020F0502020204030204"/>
                <a:ea typeface="等线" panose="02010600030101010101" pitchFamily="2" charset="-122"/>
              </a:rPr>
              <a:pPr/>
              <a:t>23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1704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35724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17673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25089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五边形 1"/>
          <p:cNvSpPr/>
          <p:nvPr userDrawn="1"/>
        </p:nvSpPr>
        <p:spPr>
          <a:xfrm rot="5400000">
            <a:off x="11706839" y="180360"/>
            <a:ext cx="266703" cy="299683"/>
          </a:xfrm>
          <a:prstGeom prst="homePlate">
            <a:avLst>
              <a:gd name="adj" fmla="val 28205"/>
            </a:avLst>
          </a:prstGeom>
          <a:solidFill>
            <a:srgbClr val="198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标题 17"/>
          <p:cNvSpPr>
            <a:spLocks noGrp="1"/>
          </p:cNvSpPr>
          <p:nvPr>
            <p:ph type="title"/>
          </p:nvPr>
        </p:nvSpPr>
        <p:spPr>
          <a:xfrm>
            <a:off x="328546" y="268416"/>
            <a:ext cx="10515600" cy="571842"/>
          </a:xfrm>
          <a:prstGeom prst="rect">
            <a:avLst/>
          </a:prstGeom>
        </p:spPr>
        <p:txBody>
          <a:bodyPr>
            <a:noAutofit/>
          </a:bodyPr>
          <a:lstStyle>
            <a:lvl1pPr algn="l">
              <a:defRPr sz="2700" b="0" i="0">
                <a:solidFill>
                  <a:schemeClr val="tx1">
                    <a:lumMod val="75000"/>
                    <a:lumOff val="25000"/>
                  </a:schemeClr>
                </a:solidFill>
                <a:latin typeface="Microsoft YaHei Light" panose="020B0502040204020203" pitchFamily="34" charset="-122"/>
                <a:ea typeface="Microsoft YaHei Light" panose="020B0502040204020203" pitchFamily="34" charset="-122"/>
                <a:cs typeface="Microsoft YaHei Light" panose="020B0502040204020203" pitchFamily="34" charset="-122"/>
              </a:defRPr>
            </a:lvl1pPr>
          </a:lstStyle>
          <a:p>
            <a:r>
              <a:rPr kumimoji="1" lang="zh-CN" altLang="en-US" dirty="0"/>
              <a:t>单击此处编辑母版标题样式</a:t>
            </a:r>
          </a:p>
        </p:txBody>
      </p:sp>
      <p:sp>
        <p:nvSpPr>
          <p:cNvPr id="7" name="Shape 920">
            <a:extLst>
              <a:ext uri="{FF2B5EF4-FFF2-40B4-BE49-F238E27FC236}">
                <a16:creationId xmlns="" xmlns:a16="http://schemas.microsoft.com/office/drawing/2014/main" id="{CB6BD84E-1F33-45A0-9974-FE0DC4500D0E}"/>
              </a:ext>
            </a:extLst>
          </p:cNvPr>
          <p:cNvSpPr/>
          <p:nvPr userDrawn="1"/>
        </p:nvSpPr>
        <p:spPr>
          <a:xfrm flipH="1">
            <a:off x="270469" y="370627"/>
            <a:ext cx="36000" cy="360000"/>
          </a:xfrm>
          <a:prstGeom prst="rect">
            <a:avLst/>
          </a:prstGeom>
          <a:solidFill>
            <a:srgbClr val="1987CC"/>
          </a:solidFill>
          <a:ln w="12700">
            <a:noFill/>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92287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205809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C5DBA9-FCCF-D549-B616-E1037D571AD7}" type="datetimeFigureOut">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81065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02560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C5DBA9-FCCF-D549-B616-E1037D571AD7}" type="datetimeFigureOut">
              <a:t>7/17/19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64733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C5DBA9-FCCF-D549-B616-E1037D571AD7}" type="datetimeFigureOut">
              <a:t>7/17/19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36734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C5DBA9-FCCF-D549-B616-E1037D571AD7}" type="datetimeFigureOut">
              <a:t>7/17/19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72482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159120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5DBA9-FCCF-D549-B616-E1037D571AD7}" type="datetimeFigureOut">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20848-4480-0544-9E2F-00BB42E6B151}" type="slidenum">
              <a:t>‹#›</a:t>
            </a:fld>
            <a:endParaRPr lang="en-US"/>
          </a:p>
        </p:txBody>
      </p:sp>
    </p:spTree>
    <p:extLst>
      <p:ext uri="{BB962C8B-B14F-4D97-AF65-F5344CB8AC3E}">
        <p14:creationId xmlns:p14="http://schemas.microsoft.com/office/powerpoint/2010/main" val="7052501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5DBA9-FCCF-D549-B616-E1037D571AD7}" type="datetimeFigureOut">
              <a:t>7/17/19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20848-4480-0544-9E2F-00BB42E6B151}" type="slidenum">
              <a:t>‹#›</a:t>
            </a:fld>
            <a:endParaRPr lang="en-US"/>
          </a:p>
        </p:txBody>
      </p:sp>
    </p:spTree>
    <p:extLst>
      <p:ext uri="{BB962C8B-B14F-4D97-AF65-F5344CB8AC3E}">
        <p14:creationId xmlns:p14="http://schemas.microsoft.com/office/powerpoint/2010/main" val="135020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image" Target="../media/image1.tiff"/><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hyperlink" Target="https://www.docker.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4" Type="http://schemas.openxmlformats.org/officeDocument/2006/relationships/hyperlink" Target="https://docs.docker.com/install/linux/docker-ce/ubuntu/" TargetMode="External"/><Relationship Id="rId5" Type="http://schemas.openxmlformats.org/officeDocument/2006/relationships/hyperlink" Target="https://docs.docker.com/install/linux/docker-ce/debian/" TargetMode="External"/><Relationship Id="rId6" Type="http://schemas.openxmlformats.org/officeDocument/2006/relationships/hyperlink" Target="https://docs.docker.com/install/linux/docker-ce/centos/" TargetMode="External"/><Relationship Id="rId7" Type="http://schemas.openxmlformats.org/officeDocument/2006/relationships/hyperlink" Target="https://docs.docker.com/install/linux/docker-ce/fedora/" TargetMode="External"/><Relationship Id="rId8" Type="http://schemas.openxmlformats.org/officeDocument/2006/relationships/hyperlink" Target="https://docs.docker.com/install/linux/docker-ce/binaries/" TargetMode="External"/><Relationship Id="rId1" Type="http://schemas.openxmlformats.org/officeDocument/2006/relationships/slideLayout" Target="../slideLayouts/slideLayout12.xml"/><Relationship Id="rId2" Type="http://schemas.openxmlformats.org/officeDocument/2006/relationships/hyperlink" Target="https://docs.docker.com/docker-for-mac/insta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ocs.docker.com/install/linux/linux-postinstall/#manage-docker-as-a-non-root-user" TargetMode="External"/><Relationship Id="rId3" Type="http://schemas.openxmlformats.org/officeDocument/2006/relationships/hyperlink" Target="https://docs.docker.com/config/daemon/system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hyperlink" Target="https://hub.docker.com/" TargetMode="External"/><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hyperlink" Target="https://zh.wikipedia.org/wiki/%E8%99%9A%E6%8B%9F%E4%B8%93%E7%94%A8%E6%9C%8D%E5%8A%A1%E5%99%A8" TargetMode="External"/><Relationship Id="rId4" Type="http://schemas.openxmlformats.org/officeDocument/2006/relationships/hyperlink" Target="https://zh.wikipedia.org/wiki/%E5%9F%BA%E4%BA%8E%E5%86%85%E6%A0%B8%E7%9A%84%E8%99%9A%E6%8B%9F%E6%9C%BA" TargetMode="External"/><Relationship Id="rId5" Type="http://schemas.openxmlformats.org/officeDocument/2006/relationships/image" Target="../media/image8.tiff"/><Relationship Id="rId1" Type="http://schemas.openxmlformats.org/officeDocument/2006/relationships/slideLayout" Target="../slideLayouts/slideLayout12.xml"/><Relationship Id="rId2" Type="http://schemas.openxmlformats.org/officeDocument/2006/relationships/hyperlink" Target="https://zh.wikipedia.org/wiki/Dock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tiff"/><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877" y="215900"/>
            <a:ext cx="12211877" cy="6442933"/>
            <a:chOff x="-19878" y="252997"/>
            <a:chExt cx="12211877" cy="6442933"/>
          </a:xfrm>
        </p:grpSpPr>
        <p:sp>
          <p:nvSpPr>
            <p:cNvPr id="29" name="MH_Other_1"/>
            <p:cNvSpPr/>
            <p:nvPr>
              <p:custDataLst>
                <p:tags r:id="rId2"/>
              </p:custDataLst>
            </p:nvPr>
          </p:nvSpPr>
          <p:spPr>
            <a:xfrm>
              <a:off x="-19878" y="3691148"/>
              <a:ext cx="10889324" cy="3004782"/>
            </a:xfrm>
            <a:custGeom>
              <a:avLst/>
              <a:gdLst>
                <a:gd name="connsiteX0" fmla="*/ 0 w 8305800"/>
                <a:gd name="connsiteY0" fmla="*/ 0 h 2857500"/>
                <a:gd name="connsiteX1" fmla="*/ 8305800 w 8305800"/>
                <a:gd name="connsiteY1" fmla="*/ 1466850 h 2857500"/>
                <a:gd name="connsiteX2" fmla="*/ 0 w 8305800"/>
                <a:gd name="connsiteY2" fmla="*/ 2857500 h 2857500"/>
                <a:gd name="connsiteX3" fmla="*/ 0 w 8305800"/>
                <a:gd name="connsiteY3" fmla="*/ 0 h 2857500"/>
                <a:gd name="connsiteX0" fmla="*/ 0 w 8404212"/>
                <a:gd name="connsiteY0" fmla="*/ 0 h 2857500"/>
                <a:gd name="connsiteX1" fmla="*/ 8404212 w 8404212"/>
                <a:gd name="connsiteY1" fmla="*/ 1390650 h 2857500"/>
                <a:gd name="connsiteX2" fmla="*/ 0 w 8404212"/>
                <a:gd name="connsiteY2" fmla="*/ 2857500 h 2857500"/>
                <a:gd name="connsiteX3" fmla="*/ 0 w 8404212"/>
                <a:gd name="connsiteY3" fmla="*/ 0 h 2857500"/>
              </a:gdLst>
              <a:ahLst/>
              <a:cxnLst>
                <a:cxn ang="0">
                  <a:pos x="connsiteX0" y="connsiteY0"/>
                </a:cxn>
                <a:cxn ang="0">
                  <a:pos x="connsiteX1" y="connsiteY1"/>
                </a:cxn>
                <a:cxn ang="0">
                  <a:pos x="connsiteX2" y="connsiteY2"/>
                </a:cxn>
                <a:cxn ang="0">
                  <a:pos x="connsiteX3" y="connsiteY3"/>
                </a:cxn>
              </a:cxnLst>
              <a:rect l="l" t="t" r="r" b="b"/>
              <a:pathLst>
                <a:path w="8404212" h="2857500">
                  <a:moveTo>
                    <a:pt x="0" y="0"/>
                  </a:moveTo>
                  <a:lnTo>
                    <a:pt x="8404212" y="1390650"/>
                  </a:lnTo>
                  <a:lnTo>
                    <a:pt x="0" y="2857500"/>
                  </a:lnTo>
                  <a:lnTo>
                    <a:pt x="0" y="0"/>
                  </a:lnTo>
                  <a:close/>
                </a:path>
              </a:pathLst>
            </a:custGeom>
            <a:solidFill>
              <a:srgbClr val="FFFFF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a:defRPr/>
              </a:pPr>
              <a:endParaRPr kumimoji="0" lang="zh-CN" altLang="en-US">
                <a:solidFill>
                  <a:prstClr val="white"/>
                </a:solidFill>
              </a:endParaRPr>
            </a:p>
          </p:txBody>
        </p:sp>
        <p:sp>
          <p:nvSpPr>
            <p:cNvPr id="30" name="MH_Other_2"/>
            <p:cNvSpPr/>
            <p:nvPr>
              <p:custDataLst>
                <p:tags r:id="rId3"/>
              </p:custDataLst>
            </p:nvPr>
          </p:nvSpPr>
          <p:spPr>
            <a:xfrm>
              <a:off x="7622107" y="252997"/>
              <a:ext cx="4569892" cy="1362168"/>
            </a:xfrm>
            <a:custGeom>
              <a:avLst/>
              <a:gdLst>
                <a:gd name="connsiteX0" fmla="*/ 38100 w 3733800"/>
                <a:gd name="connsiteY0" fmla="*/ 647700 h 1295400"/>
                <a:gd name="connsiteX1" fmla="*/ 3733800 w 3733800"/>
                <a:gd name="connsiteY1" fmla="*/ 0 h 1295400"/>
                <a:gd name="connsiteX2" fmla="*/ 3733800 w 3733800"/>
                <a:gd name="connsiteY2" fmla="*/ 1295400 h 1295400"/>
                <a:gd name="connsiteX3" fmla="*/ 0 w 3733800"/>
                <a:gd name="connsiteY3" fmla="*/ 704850 h 1295400"/>
                <a:gd name="connsiteX0" fmla="*/ 17471 w 3713171"/>
                <a:gd name="connsiteY0" fmla="*/ 647700 h 1295400"/>
                <a:gd name="connsiteX1" fmla="*/ 3713171 w 3713171"/>
                <a:gd name="connsiteY1" fmla="*/ 0 h 1295400"/>
                <a:gd name="connsiteX2" fmla="*/ 3713171 w 3713171"/>
                <a:gd name="connsiteY2" fmla="*/ 1295400 h 1295400"/>
                <a:gd name="connsiteX3" fmla="*/ 0 w 3713171"/>
                <a:gd name="connsiteY3" fmla="*/ 647700 h 1295400"/>
                <a:gd name="connsiteX0" fmla="*/ 22628 w 3718328"/>
                <a:gd name="connsiteY0" fmla="*/ 647700 h 1295400"/>
                <a:gd name="connsiteX1" fmla="*/ 3718328 w 3718328"/>
                <a:gd name="connsiteY1" fmla="*/ 0 h 1295400"/>
                <a:gd name="connsiteX2" fmla="*/ 3718328 w 3718328"/>
                <a:gd name="connsiteY2" fmla="*/ 1295400 h 1295400"/>
                <a:gd name="connsiteX3" fmla="*/ 0 w 3718328"/>
                <a:gd name="connsiteY3" fmla="*/ 666750 h 1295400"/>
                <a:gd name="connsiteX0" fmla="*/ 0 w 3726643"/>
                <a:gd name="connsiteY0" fmla="*/ 661987 h 1295400"/>
                <a:gd name="connsiteX1" fmla="*/ 3726643 w 3726643"/>
                <a:gd name="connsiteY1" fmla="*/ 0 h 1295400"/>
                <a:gd name="connsiteX2" fmla="*/ 3726643 w 3726643"/>
                <a:gd name="connsiteY2" fmla="*/ 1295400 h 1295400"/>
                <a:gd name="connsiteX3" fmla="*/ 8315 w 3726643"/>
                <a:gd name="connsiteY3" fmla="*/ 666750 h 1295400"/>
              </a:gdLst>
              <a:ahLst/>
              <a:cxnLst>
                <a:cxn ang="0">
                  <a:pos x="connsiteX0" y="connsiteY0"/>
                </a:cxn>
                <a:cxn ang="0">
                  <a:pos x="connsiteX1" y="connsiteY1"/>
                </a:cxn>
                <a:cxn ang="0">
                  <a:pos x="connsiteX2" y="connsiteY2"/>
                </a:cxn>
                <a:cxn ang="0">
                  <a:pos x="connsiteX3" y="connsiteY3"/>
                </a:cxn>
              </a:cxnLst>
              <a:rect l="l" t="t" r="r" b="b"/>
              <a:pathLst>
                <a:path w="3726643" h="1295400">
                  <a:moveTo>
                    <a:pt x="0" y="661987"/>
                  </a:moveTo>
                  <a:lnTo>
                    <a:pt x="3726643" y="0"/>
                  </a:lnTo>
                  <a:lnTo>
                    <a:pt x="3726643" y="1295400"/>
                  </a:lnTo>
                  <a:lnTo>
                    <a:pt x="8315" y="666750"/>
                  </a:lnTo>
                </a:path>
              </a:pathLst>
            </a:custGeom>
            <a:solidFill>
              <a:srgbClr val="6785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a:defRPr/>
              </a:pPr>
              <a:endParaRPr kumimoji="0" lang="zh-CN" altLang="en-US">
                <a:solidFill>
                  <a:prstClr val="white"/>
                </a:solidFill>
              </a:endParaRPr>
            </a:p>
          </p:txBody>
        </p:sp>
      </p:grpSp>
      <p:sp>
        <p:nvSpPr>
          <p:cNvPr id="13" name="Title 3"/>
          <p:cNvSpPr txBox="1">
            <a:spLocks/>
          </p:cNvSpPr>
          <p:nvPr/>
        </p:nvSpPr>
        <p:spPr>
          <a:xfrm>
            <a:off x="2352142" y="2166003"/>
            <a:ext cx="7554912"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ct val="0"/>
              </a:spcAft>
            </a:pPr>
            <a:r>
              <a:rPr kumimoji="0" lang="en-US" sz="5400" b="1" dirty="0" err="1">
                <a:solidFill>
                  <a:srgbClr val="0F1C50"/>
                </a:solidFill>
                <a:latin typeface="微软雅黑" panose="020B0503020204020204" pitchFamily="34" charset="-122"/>
                <a:ea typeface="微软雅黑" panose="020B0503020204020204" pitchFamily="34" charset="-122"/>
                <a:cs typeface="Arial" charset="0"/>
              </a:rPr>
              <a:t>Docker </a:t>
            </a:r>
            <a:r>
              <a:rPr kumimoji="0" lang="zh-CN" altLang="en-US" sz="5400" b="1" dirty="0" err="1">
                <a:solidFill>
                  <a:srgbClr val="0F1C50"/>
                </a:solidFill>
                <a:latin typeface="微软雅黑" panose="020B0503020204020204" pitchFamily="34" charset="-122"/>
                <a:ea typeface="微软雅黑" panose="020B0503020204020204" pitchFamily="34" charset="-122"/>
                <a:cs typeface="Arial" charset="0"/>
              </a:rPr>
              <a:t>从入门到精通</a:t>
            </a:r>
            <a:endParaRPr kumimoji="0" lang="en-US" sz="5400" b="1" dirty="0">
              <a:solidFill>
                <a:srgbClr val="0F1C50"/>
              </a:solidFill>
              <a:latin typeface="微软雅黑" panose="020B0503020204020204" pitchFamily="34" charset="-122"/>
              <a:ea typeface="微软雅黑" panose="020B0503020204020204" pitchFamily="34" charset="-122"/>
              <a:cs typeface="Arial" charset="0"/>
            </a:endParaRPr>
          </a:p>
        </p:txBody>
      </p:sp>
      <p:pic>
        <p:nvPicPr>
          <p:cNvPr id="2" name="Picture 1"/>
          <p:cNvPicPr>
            <a:picLocks noChangeAspect="1"/>
          </p:cNvPicPr>
          <p:nvPr/>
        </p:nvPicPr>
        <p:blipFill>
          <a:blip r:embed="rId5"/>
          <a:stretch>
            <a:fillRect/>
          </a:stretch>
        </p:blipFill>
        <p:spPr>
          <a:xfrm>
            <a:off x="8090954" y="3326873"/>
            <a:ext cx="3632200" cy="3009900"/>
          </a:xfrm>
          <a:prstGeom prst="rect">
            <a:avLst/>
          </a:prstGeom>
        </p:spPr>
      </p:pic>
    </p:spTree>
    <p:custDataLst>
      <p:tags r:id="rId1"/>
    </p:custDataLst>
    <p:extLst>
      <p:ext uri="{BB962C8B-B14F-4D97-AF65-F5344CB8AC3E}">
        <p14:creationId xmlns:p14="http://schemas.microsoft.com/office/powerpoint/2010/main" val="115852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为什么需要容器技术</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1200329"/>
          </a:xfrm>
          <a:prstGeom prst="rect">
            <a:avLst/>
          </a:prstGeom>
        </p:spPr>
        <p:txBody>
          <a:bodyPr wrap="square">
            <a:spAutoFit/>
          </a:bodyPr>
          <a:lstStyle/>
          <a:p>
            <a:r>
              <a:rPr lang="en-US" altLang="zh-CN" sz="2400" dirty="0"/>
              <a:t>Linux Container</a:t>
            </a:r>
            <a:r>
              <a:rPr lang="zh-CN" altLang="en-US" sz="2400" dirty="0"/>
              <a:t>容器技术的诞生（</a:t>
            </a:r>
            <a:r>
              <a:rPr lang="en-US" altLang="zh-CN" sz="2400" dirty="0"/>
              <a:t>2008</a:t>
            </a:r>
            <a:r>
              <a:rPr lang="zh-CN" altLang="en-US" sz="2400" dirty="0"/>
              <a:t>年）就解决了</a:t>
            </a:r>
            <a:r>
              <a:rPr lang="en-US" altLang="zh-CN" sz="2400" dirty="0"/>
              <a:t>IT</a:t>
            </a:r>
            <a:r>
              <a:rPr lang="zh-CN" altLang="en-US" sz="2400" dirty="0"/>
              <a:t>世界里“集装箱运输”的问题。</a:t>
            </a:r>
            <a:r>
              <a:rPr lang="en-US" altLang="zh-CN" sz="2400" dirty="0"/>
              <a:t>Linux Container</a:t>
            </a:r>
            <a:r>
              <a:rPr lang="zh-CN" altLang="en-US" sz="2400" dirty="0"/>
              <a:t>（简称</a:t>
            </a:r>
            <a:r>
              <a:rPr lang="en-US" altLang="zh-CN" sz="2400" dirty="0"/>
              <a:t>LXC</a:t>
            </a:r>
            <a:r>
              <a:rPr lang="zh-CN" altLang="en-US" sz="2400" dirty="0"/>
              <a:t>）它是一种内核轻量级的操作系统层虚拟化技术。</a:t>
            </a:r>
          </a:p>
        </p:txBody>
      </p:sp>
      <p:pic>
        <p:nvPicPr>
          <p:cNvPr id="4" name="Picture 3"/>
          <p:cNvPicPr>
            <a:picLocks noChangeAspect="1"/>
          </p:cNvPicPr>
          <p:nvPr/>
        </p:nvPicPr>
        <p:blipFill>
          <a:blip r:embed="rId2"/>
          <a:stretch>
            <a:fillRect/>
          </a:stretch>
        </p:blipFill>
        <p:spPr>
          <a:xfrm>
            <a:off x="1406769" y="2186174"/>
            <a:ext cx="9437376" cy="4069869"/>
          </a:xfrm>
          <a:prstGeom prst="rect">
            <a:avLst/>
          </a:prstGeom>
        </p:spPr>
      </p:pic>
    </p:spTree>
    <p:extLst>
      <p:ext uri="{BB962C8B-B14F-4D97-AF65-F5344CB8AC3E}">
        <p14:creationId xmlns:p14="http://schemas.microsoft.com/office/powerpoint/2010/main" val="46251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容器技术的实现原理</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461665"/>
          </a:xfrm>
          <a:prstGeom prst="rect">
            <a:avLst/>
          </a:prstGeom>
        </p:spPr>
        <p:txBody>
          <a:bodyPr wrap="square">
            <a:spAutoFit/>
          </a:bodyPr>
          <a:lstStyle/>
          <a:p>
            <a:r>
              <a:rPr lang="en-US" sz="2400" dirty="0"/>
              <a:t>Linux </a:t>
            </a:r>
            <a:r>
              <a:rPr lang="en-US" sz="2400" dirty="0" err="1"/>
              <a:t>Container主要由Namespace和Cgroup两大机制来保证实现</a:t>
            </a:r>
            <a:r>
              <a:rPr lang="en-US" sz="2400" dirty="0"/>
              <a:t>。</a:t>
            </a:r>
            <a:endParaRPr lang="zh-CN" altLang="en-US" sz="2400" dirty="0"/>
          </a:p>
        </p:txBody>
      </p:sp>
      <p:pic>
        <p:nvPicPr>
          <p:cNvPr id="3" name="Picture 2"/>
          <p:cNvPicPr>
            <a:picLocks noChangeAspect="1"/>
          </p:cNvPicPr>
          <p:nvPr/>
        </p:nvPicPr>
        <p:blipFill>
          <a:blip r:embed="rId2"/>
          <a:stretch>
            <a:fillRect/>
          </a:stretch>
        </p:blipFill>
        <p:spPr>
          <a:xfrm>
            <a:off x="6492022" y="1583017"/>
            <a:ext cx="4565184" cy="4308507"/>
          </a:xfrm>
          <a:prstGeom prst="rect">
            <a:avLst/>
          </a:prstGeom>
        </p:spPr>
      </p:pic>
      <p:pic>
        <p:nvPicPr>
          <p:cNvPr id="6" name="Picture 5"/>
          <p:cNvPicPr>
            <a:picLocks noChangeAspect="1"/>
          </p:cNvPicPr>
          <p:nvPr/>
        </p:nvPicPr>
        <p:blipFill>
          <a:blip r:embed="rId3"/>
          <a:stretch>
            <a:fillRect/>
          </a:stretch>
        </p:blipFill>
        <p:spPr>
          <a:xfrm>
            <a:off x="1623063" y="2421941"/>
            <a:ext cx="4697604" cy="2630658"/>
          </a:xfrm>
          <a:prstGeom prst="rect">
            <a:avLst/>
          </a:prstGeom>
        </p:spPr>
      </p:pic>
    </p:spTree>
    <p:extLst>
      <p:ext uri="{BB962C8B-B14F-4D97-AF65-F5344CB8AC3E}">
        <p14:creationId xmlns:p14="http://schemas.microsoft.com/office/powerpoint/2010/main" val="548130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容器技术的特点</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969824" y="1046687"/>
            <a:ext cx="10433240" cy="2308324"/>
          </a:xfrm>
          <a:prstGeom prst="rect">
            <a:avLst/>
          </a:prstGeom>
        </p:spPr>
        <p:txBody>
          <a:bodyPr wrap="square">
            <a:spAutoFit/>
          </a:bodyPr>
          <a:lstStyle/>
          <a:p>
            <a:pPr marL="457200" indent="-457200">
              <a:buFont typeface="+mj-lt"/>
              <a:buAutoNum type="arabicPeriod"/>
            </a:pPr>
            <a:r>
              <a:rPr lang="zh-CN" altLang="en-US" sz="2400"/>
              <a:t>极其轻量：只打包了必要的</a:t>
            </a:r>
            <a:r>
              <a:rPr lang="en-US" altLang="zh-CN" sz="2400"/>
              <a:t>Bin/Lib</a:t>
            </a:r>
            <a:r>
              <a:rPr lang="zh-CN" altLang="en-US" sz="2400"/>
              <a:t>；</a:t>
            </a:r>
          </a:p>
          <a:p>
            <a:pPr marL="457200" indent="-457200">
              <a:buFont typeface="+mj-lt"/>
              <a:buAutoNum type="arabicPeriod"/>
            </a:pPr>
            <a:r>
              <a:rPr lang="zh-CN" altLang="en-US" sz="2400"/>
              <a:t>秒级部署：根据镜像的不同，容器的部署大概在毫秒与秒之间（比虚拟机强很多）；</a:t>
            </a:r>
          </a:p>
          <a:p>
            <a:pPr marL="457200" indent="-457200">
              <a:buFont typeface="+mj-lt"/>
              <a:buAutoNum type="arabicPeriod"/>
            </a:pPr>
            <a:r>
              <a:rPr lang="zh-CN" altLang="en-US" sz="2400"/>
              <a:t>易于移植：一次构建，随处部署；</a:t>
            </a:r>
          </a:p>
          <a:p>
            <a:pPr marL="457200" indent="-457200">
              <a:buFont typeface="+mj-lt"/>
              <a:buAutoNum type="arabicPeriod"/>
            </a:pPr>
            <a:r>
              <a:rPr lang="zh-CN" altLang="en-US" sz="2400"/>
              <a:t>弹性伸缩：</a:t>
            </a:r>
            <a:r>
              <a:rPr lang="en-US" altLang="zh-CN" sz="2400"/>
              <a:t>Kubernetes</a:t>
            </a:r>
            <a:r>
              <a:rPr lang="zh-CN" altLang="en-US" sz="2400"/>
              <a:t>、</a:t>
            </a:r>
            <a:r>
              <a:rPr lang="en-US" altLang="zh-CN" sz="2400"/>
              <a:t>Swam</a:t>
            </a:r>
            <a:r>
              <a:rPr lang="zh-CN" altLang="en-US" sz="2400"/>
              <a:t>、</a:t>
            </a:r>
            <a:r>
              <a:rPr lang="en-US" altLang="zh-CN" sz="2400"/>
              <a:t>Mesos</a:t>
            </a:r>
            <a:r>
              <a:rPr lang="zh-CN" altLang="en-US" sz="2400"/>
              <a:t>这类开源、方便、好使的容器管理平台有着非常强大的弹性管理能力。</a:t>
            </a:r>
          </a:p>
        </p:txBody>
      </p:sp>
      <p:pic>
        <p:nvPicPr>
          <p:cNvPr id="4" name="Picture 3"/>
          <p:cNvPicPr>
            <a:picLocks noChangeAspect="1"/>
          </p:cNvPicPr>
          <p:nvPr/>
        </p:nvPicPr>
        <p:blipFill>
          <a:blip r:embed="rId2"/>
          <a:stretch>
            <a:fillRect/>
          </a:stretch>
        </p:blipFill>
        <p:spPr>
          <a:xfrm>
            <a:off x="1595687" y="3355011"/>
            <a:ext cx="9181514" cy="3066535"/>
          </a:xfrm>
          <a:prstGeom prst="rect">
            <a:avLst/>
          </a:prstGeom>
        </p:spPr>
      </p:pic>
    </p:spTree>
    <p:extLst>
      <p:ext uri="{BB962C8B-B14F-4D97-AF65-F5344CB8AC3E}">
        <p14:creationId xmlns:p14="http://schemas.microsoft.com/office/powerpoint/2010/main" val="139238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容器的标准化 </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pic>
        <p:nvPicPr>
          <p:cNvPr id="6" name="Picture 5"/>
          <p:cNvPicPr>
            <a:picLocks noChangeAspect="1"/>
          </p:cNvPicPr>
          <p:nvPr/>
        </p:nvPicPr>
        <p:blipFill>
          <a:blip r:embed="rId2"/>
          <a:stretch>
            <a:fillRect/>
          </a:stretch>
        </p:blipFill>
        <p:spPr>
          <a:xfrm>
            <a:off x="1092376" y="1646726"/>
            <a:ext cx="10160000" cy="4343400"/>
          </a:xfrm>
          <a:prstGeom prst="rect">
            <a:avLst/>
          </a:prstGeom>
        </p:spPr>
      </p:pic>
      <p:sp>
        <p:nvSpPr>
          <p:cNvPr id="8" name="Rectangle 7"/>
          <p:cNvSpPr/>
          <p:nvPr/>
        </p:nvSpPr>
        <p:spPr>
          <a:xfrm>
            <a:off x="1106444" y="1004544"/>
            <a:ext cx="5620449" cy="461665"/>
          </a:xfrm>
          <a:prstGeom prst="rect">
            <a:avLst/>
          </a:prstGeom>
        </p:spPr>
        <p:txBody>
          <a:bodyPr wrap="none">
            <a:spAutoFit/>
          </a:bodyPr>
          <a:lstStyle/>
          <a:p>
            <a:r>
              <a:rPr lang="en-US" sz="2400" b="1" i="0">
                <a:solidFill>
                  <a:srgbClr val="333333"/>
                </a:solidFill>
                <a:effectLst/>
                <a:latin typeface="pingfang SC" charset="-122"/>
              </a:rPr>
              <a:t>OCI（Open Container Initiative）</a:t>
            </a:r>
            <a:r>
              <a:rPr lang="zh-CN" altLang="en-US" sz="2400" b="1" i="0">
                <a:solidFill>
                  <a:srgbClr val="333333"/>
                </a:solidFill>
                <a:effectLst/>
                <a:latin typeface="pingfang SC" charset="-122"/>
              </a:rPr>
              <a:t>成员</a:t>
            </a:r>
            <a:endParaRPr lang="en-US" sz="2400" b="1"/>
          </a:p>
        </p:txBody>
      </p:sp>
    </p:spTree>
    <p:extLst>
      <p:ext uri="{BB962C8B-B14F-4D97-AF65-F5344CB8AC3E}">
        <p14:creationId xmlns:p14="http://schemas.microsoft.com/office/powerpoint/2010/main" val="4379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smtClean="0"/>
              <a:t>容器技术</a:t>
            </a:r>
            <a:r>
              <a:rPr lang="en-US" altLang="zh-CN" dirty="0" smtClean="0"/>
              <a:t>-</a:t>
            </a:r>
            <a:r>
              <a:rPr lang="zh-CN" altLang="en-US" sz="2000" dirty="0"/>
              <a:t>容器的主要应用</a:t>
            </a:r>
            <a:r>
              <a:rPr lang="zh-CN" altLang="en-US" sz="2000" dirty="0" smtClean="0"/>
              <a:t>场景</a:t>
            </a:r>
            <a:r>
              <a:rPr lang="zh-CN" altLang="en-US" dirty="0" smtClean="0"/>
              <a:t/>
            </a:r>
            <a:br>
              <a:rPr lang="zh-CN" altLang="en-US" dirty="0" smtClean="0"/>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Rectangle 7"/>
          <p:cNvSpPr/>
          <p:nvPr/>
        </p:nvSpPr>
        <p:spPr>
          <a:xfrm>
            <a:off x="860966" y="1011175"/>
            <a:ext cx="6859570" cy="2251835"/>
          </a:xfrm>
          <a:prstGeom prst="rect">
            <a:avLst/>
          </a:prstGeom>
        </p:spPr>
        <p:txBody>
          <a:bodyPr wrap="none">
            <a:spAutoFit/>
          </a:bodyPr>
          <a:lstStyle/>
          <a:p>
            <a:pPr marL="457200" indent="-457200">
              <a:lnSpc>
                <a:spcPct val="150000"/>
              </a:lnSpc>
              <a:buFont typeface="+mj-lt"/>
              <a:buAutoNum type="arabicPeriod"/>
            </a:pPr>
            <a:r>
              <a:rPr lang="zh-CN" altLang="en-US" sz="2400" dirty="0" smtClean="0"/>
              <a:t>容器</a:t>
            </a:r>
            <a:r>
              <a:rPr lang="zh-CN" altLang="en-US" sz="2400" dirty="0"/>
              <a:t>化传统</a:t>
            </a:r>
            <a:r>
              <a:rPr lang="zh-CN" altLang="en-US" sz="2400" dirty="0" smtClean="0"/>
              <a:t>应用</a:t>
            </a:r>
            <a:endParaRPr lang="en-US" altLang="zh-CN" sz="2400" dirty="0" smtClean="0"/>
          </a:p>
          <a:p>
            <a:pPr marL="457200" indent="-457200">
              <a:lnSpc>
                <a:spcPct val="150000"/>
              </a:lnSpc>
              <a:buFont typeface="+mj-lt"/>
              <a:buAutoNum type="arabicPeriod"/>
            </a:pPr>
            <a:r>
              <a:rPr lang="zh-CN" altLang="en-US" sz="2400" dirty="0" smtClean="0"/>
              <a:t>持续</a:t>
            </a:r>
            <a:r>
              <a:rPr lang="zh-CN" altLang="en-US" sz="2400" dirty="0"/>
              <a:t>集成和持续部署 </a:t>
            </a:r>
            <a:r>
              <a:rPr lang="en-US" altLang="zh-CN" sz="2400" dirty="0"/>
              <a:t>(CI/CD</a:t>
            </a:r>
            <a:r>
              <a:rPr lang="en-US" altLang="zh-CN" sz="2400" dirty="0" smtClean="0"/>
              <a:t>)</a:t>
            </a:r>
          </a:p>
          <a:p>
            <a:pPr marL="457200" indent="-457200">
              <a:lnSpc>
                <a:spcPct val="150000"/>
              </a:lnSpc>
              <a:buFont typeface="+mj-lt"/>
              <a:buAutoNum type="arabicPeriod"/>
            </a:pPr>
            <a:r>
              <a:rPr lang="zh-CN" altLang="en-US" sz="2400" dirty="0"/>
              <a:t>微服务 加速应用架构现代化</a:t>
            </a:r>
            <a:r>
              <a:rPr lang="zh-CN" altLang="en-US" sz="2400" dirty="0" smtClean="0"/>
              <a:t>进程</a:t>
            </a:r>
            <a:endParaRPr lang="en-US" altLang="zh-CN" sz="2400" dirty="0" smtClean="0"/>
          </a:p>
          <a:p>
            <a:pPr marL="457200" indent="-457200">
              <a:lnSpc>
                <a:spcPct val="150000"/>
              </a:lnSpc>
              <a:buFont typeface="+mj-lt"/>
              <a:buAutoNum type="arabicPeriod"/>
            </a:pPr>
            <a:r>
              <a:rPr lang="en-US" altLang="zh-CN" sz="2400" dirty="0"/>
              <a:t>IT </a:t>
            </a:r>
            <a:r>
              <a:rPr lang="zh-CN" altLang="en-US" sz="2400" dirty="0"/>
              <a:t>基础设施优化 充分利用基础设施，节省资金</a:t>
            </a:r>
            <a:endParaRPr lang="en-US" sz="2400" b="1" dirty="0"/>
          </a:p>
        </p:txBody>
      </p:sp>
    </p:spTree>
    <p:extLst>
      <p:ext uri="{BB962C8B-B14F-4D97-AF65-F5344CB8AC3E}">
        <p14:creationId xmlns:p14="http://schemas.microsoft.com/office/powerpoint/2010/main" val="186429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smtClean="0"/>
              <a:t>什么是</a:t>
            </a:r>
            <a:r>
              <a:rPr lang="en-US" altLang="zh-CN" dirty="0" smtClean="0"/>
              <a:t>Docker</a:t>
            </a:r>
            <a:r>
              <a:rPr lang="en-US" altLang="zh-CN" dirty="0" smtClean="0"/>
              <a:t>-</a:t>
            </a:r>
            <a:r>
              <a:rPr lang="zh-CN" altLang="en-US" dirty="0" smtClean="0"/>
              <a:t> </a:t>
            </a:r>
            <a:r>
              <a:rPr lang="zh-CN" altLang="en-US" sz="2000" dirty="0" smtClean="0"/>
              <a:t>容器技术事实的标准</a:t>
            </a:r>
            <a:r>
              <a:rPr lang="zh-CN" altLang="en-US" dirty="0"/>
              <a:t/>
            </a:r>
            <a:br>
              <a:rPr lang="zh-CN" altLang="en-US" dirty="0"/>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66169" y="1229270"/>
            <a:ext cx="4468539" cy="461665"/>
          </a:xfrm>
          <a:prstGeom prst="rect">
            <a:avLst/>
          </a:prstGeom>
        </p:spPr>
        <p:txBody>
          <a:bodyPr wrap="square">
            <a:spAutoFit/>
          </a:bodyPr>
          <a:lstStyle/>
          <a:p>
            <a:r>
              <a:rPr lang="en-US" altLang="zh-CN" sz="2400" dirty="0">
                <a:hlinkClick r:id="rId2"/>
              </a:rPr>
              <a:t>https://www.docker.com/</a:t>
            </a:r>
            <a:endParaRPr lang="zh-CN" altLang="en-US" sz="2400" dirty="0"/>
          </a:p>
        </p:txBody>
      </p:sp>
      <p:pic>
        <p:nvPicPr>
          <p:cNvPr id="4" name="Picture 3"/>
          <p:cNvPicPr>
            <a:picLocks noChangeAspect="1"/>
          </p:cNvPicPr>
          <p:nvPr/>
        </p:nvPicPr>
        <p:blipFill>
          <a:blip r:embed="rId3"/>
          <a:stretch>
            <a:fillRect/>
          </a:stretch>
        </p:blipFill>
        <p:spPr>
          <a:xfrm>
            <a:off x="5799462" y="1583833"/>
            <a:ext cx="5623560" cy="3749040"/>
          </a:xfrm>
          <a:prstGeom prst="rect">
            <a:avLst/>
          </a:prstGeom>
        </p:spPr>
      </p:pic>
      <p:pic>
        <p:nvPicPr>
          <p:cNvPr id="1026" name="Picture 2"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69" y="2135363"/>
            <a:ext cx="4238625" cy="34575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861908" y="1112838"/>
            <a:ext cx="4139851" cy="369332"/>
          </a:xfrm>
          <a:prstGeom prst="rect">
            <a:avLst/>
          </a:prstGeom>
          <a:noFill/>
        </p:spPr>
        <p:txBody>
          <a:bodyPr wrap="none" rtlCol="0">
            <a:spAutoFit/>
          </a:bodyPr>
          <a:lstStyle/>
          <a:p>
            <a:r>
              <a:rPr kumimoji="1" lang="en-US" altLang="zh-CN" dirty="0" smtClean="0"/>
              <a:t>Build</a:t>
            </a:r>
            <a:r>
              <a:rPr kumimoji="1" lang="zh-CN" altLang="en-US" dirty="0" smtClean="0"/>
              <a:t>，</a:t>
            </a:r>
            <a:r>
              <a:rPr kumimoji="1" lang="en-US" altLang="zh-CN" dirty="0" smtClean="0"/>
              <a:t>Ship</a:t>
            </a:r>
            <a:r>
              <a:rPr kumimoji="1" lang="zh-CN" altLang="en-US" dirty="0" smtClean="0"/>
              <a:t> </a:t>
            </a:r>
            <a:r>
              <a:rPr kumimoji="1" lang="en-US" altLang="zh-CN" dirty="0" smtClean="0"/>
              <a:t>and</a:t>
            </a:r>
            <a:r>
              <a:rPr kumimoji="1" lang="zh-CN" altLang="en-US" dirty="0" smtClean="0"/>
              <a:t> </a:t>
            </a:r>
            <a:r>
              <a:rPr kumimoji="1" lang="en-US" altLang="zh-CN" dirty="0" smtClean="0"/>
              <a:t>Run</a:t>
            </a:r>
            <a:r>
              <a:rPr kumimoji="1" lang="zh-CN" altLang="en-US" dirty="0" smtClean="0"/>
              <a:t> </a:t>
            </a:r>
            <a:r>
              <a:rPr kumimoji="1" lang="en-US" altLang="zh-CN" dirty="0" smtClean="0"/>
              <a:t>Any</a:t>
            </a:r>
            <a:r>
              <a:rPr kumimoji="1" lang="zh-CN" altLang="en-US" dirty="0" smtClean="0"/>
              <a:t> </a:t>
            </a:r>
            <a:r>
              <a:rPr kumimoji="1" lang="en-US" altLang="zh-CN" dirty="0" smtClean="0"/>
              <a:t>App</a:t>
            </a:r>
            <a:r>
              <a:rPr kumimoji="1" lang="zh-CN" altLang="en-US" dirty="0" smtClean="0"/>
              <a:t>，</a:t>
            </a:r>
            <a:r>
              <a:rPr kumimoji="1" lang="en-US" altLang="zh-CN" dirty="0" smtClean="0"/>
              <a:t>Anywhere</a:t>
            </a:r>
            <a:endParaRPr kumimoji="1" lang="zh-CN" altLang="en-US" dirty="0"/>
          </a:p>
        </p:txBody>
      </p:sp>
    </p:spTree>
    <p:extLst>
      <p:ext uri="{BB962C8B-B14F-4D97-AF65-F5344CB8AC3E}">
        <p14:creationId xmlns:p14="http://schemas.microsoft.com/office/powerpoint/2010/main" val="49625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在开发运维中的优势</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822265" y="1046176"/>
            <a:ext cx="6299200" cy="2251835"/>
          </a:xfrm>
          <a:prstGeom prst="rect">
            <a:avLst/>
          </a:prstGeom>
          <a:noFill/>
        </p:spPr>
        <p:txBody>
          <a:bodyPr wrap="square" rtlCol="0">
            <a:spAutoFit/>
          </a:bodyPr>
          <a:lstStyle/>
          <a:p>
            <a:pPr marL="342900" indent="-342900">
              <a:lnSpc>
                <a:spcPct val="150000"/>
              </a:lnSpc>
              <a:buFont typeface="+mj-lt"/>
              <a:buAutoNum type="arabicPeriod"/>
            </a:pPr>
            <a:r>
              <a:rPr kumimoji="1" lang="zh-CN" altLang="en-US" sz="2400" dirty="0" smtClean="0"/>
              <a:t>更快速的交付和部署</a:t>
            </a:r>
            <a:endParaRPr kumimoji="1" lang="en-US" altLang="zh-CN" sz="2400" dirty="0" smtClean="0"/>
          </a:p>
          <a:p>
            <a:pPr marL="342900" indent="-342900">
              <a:lnSpc>
                <a:spcPct val="150000"/>
              </a:lnSpc>
              <a:buFont typeface="+mj-lt"/>
              <a:buAutoNum type="arabicPeriod"/>
            </a:pPr>
            <a:r>
              <a:rPr kumimoji="1" lang="zh-CN" altLang="en-US" sz="2400" dirty="0" smtClean="0"/>
              <a:t>更高效的资源利用</a:t>
            </a:r>
            <a:endParaRPr kumimoji="1" lang="en-US" altLang="zh-CN" sz="2400" dirty="0" smtClean="0"/>
          </a:p>
          <a:p>
            <a:pPr marL="342900" indent="-342900">
              <a:lnSpc>
                <a:spcPct val="150000"/>
              </a:lnSpc>
              <a:buFont typeface="+mj-lt"/>
              <a:buAutoNum type="arabicPeriod"/>
            </a:pPr>
            <a:r>
              <a:rPr kumimoji="1" lang="zh-CN" altLang="en-US" sz="2400" dirty="0" smtClean="0"/>
              <a:t>更轻松的迁移和扩展</a:t>
            </a:r>
            <a:endParaRPr kumimoji="1" lang="en-US" altLang="zh-CN" sz="2400" dirty="0" smtClean="0"/>
          </a:p>
          <a:p>
            <a:pPr marL="342900" indent="-342900">
              <a:lnSpc>
                <a:spcPct val="150000"/>
              </a:lnSpc>
              <a:buFont typeface="+mj-lt"/>
              <a:buAutoNum type="arabicPeriod"/>
            </a:pPr>
            <a:r>
              <a:rPr kumimoji="1" lang="zh-CN" altLang="en-US" sz="2400" dirty="0" smtClean="0"/>
              <a:t>更简单的更新管理</a:t>
            </a:r>
            <a:endParaRPr kumimoji="1" lang="zh-CN" altLang="en-US" sz="2400" dirty="0"/>
          </a:p>
        </p:txBody>
      </p:sp>
    </p:spTree>
    <p:extLst>
      <p:ext uri="{BB962C8B-B14F-4D97-AF65-F5344CB8AC3E}">
        <p14:creationId xmlns:p14="http://schemas.microsoft.com/office/powerpoint/2010/main" val="403372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与虚拟机比较</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822264" y="1046176"/>
            <a:ext cx="10188635" cy="1891928"/>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2000" dirty="0" smtClean="0"/>
              <a:t>Docker</a:t>
            </a:r>
            <a:r>
              <a:rPr kumimoji="1" lang="zh-CN" altLang="en-US" sz="2000" dirty="0" smtClean="0"/>
              <a:t>容器很快，启动和停止可以在秒级实现，比传统虚拟机快得多</a:t>
            </a:r>
            <a:endParaRPr kumimoji="1" lang="en-US" altLang="zh-CN" sz="2000" dirty="0" smtClean="0"/>
          </a:p>
          <a:p>
            <a:pPr marL="342900" indent="-342900">
              <a:lnSpc>
                <a:spcPct val="150000"/>
              </a:lnSpc>
              <a:buFont typeface="+mj-lt"/>
              <a:buAutoNum type="arabicPeriod"/>
            </a:pPr>
            <a:r>
              <a:rPr kumimoji="1" lang="en-US" altLang="zh-CN" sz="2000" dirty="0" smtClean="0"/>
              <a:t>Docker</a:t>
            </a:r>
            <a:r>
              <a:rPr kumimoji="1" lang="zh-CN" altLang="en-US" sz="2000" dirty="0" smtClean="0"/>
              <a:t>容器对系统资源需求很少，一台主机可以同时运行数千台</a:t>
            </a:r>
            <a:r>
              <a:rPr kumimoji="1" lang="en-US" altLang="zh-CN" sz="2000" dirty="0" smtClean="0"/>
              <a:t>Docker</a:t>
            </a:r>
          </a:p>
          <a:p>
            <a:pPr marL="342900" indent="-342900">
              <a:lnSpc>
                <a:spcPct val="150000"/>
              </a:lnSpc>
              <a:buFont typeface="+mj-lt"/>
              <a:buAutoNum type="arabicPeriod"/>
            </a:pPr>
            <a:r>
              <a:rPr kumimoji="1" lang="en-US" altLang="zh-CN" sz="2000" dirty="0" smtClean="0"/>
              <a:t>Docker</a:t>
            </a:r>
            <a:r>
              <a:rPr kumimoji="1" lang="zh-CN" altLang="en-US" sz="2000" dirty="0" smtClean="0"/>
              <a:t>通过</a:t>
            </a:r>
            <a:r>
              <a:rPr kumimoji="1" lang="en-US" altLang="zh-CN" sz="2000" dirty="0" err="1" smtClean="0"/>
              <a:t>Git</a:t>
            </a:r>
            <a:r>
              <a:rPr kumimoji="1" lang="zh-CN" altLang="en-US" sz="2000" dirty="0" smtClean="0"/>
              <a:t>的操作来方便用户获取，分发和更新应用镜像，指令简明，学习成本较低。</a:t>
            </a:r>
            <a:endParaRPr kumimoji="1" lang="en-US" altLang="zh-CN" sz="2000" dirty="0" smtClean="0"/>
          </a:p>
          <a:p>
            <a:pPr marL="342900" indent="-342900">
              <a:lnSpc>
                <a:spcPct val="150000"/>
              </a:lnSpc>
              <a:buFont typeface="+mj-lt"/>
              <a:buAutoNum type="arabicPeriod"/>
            </a:pPr>
            <a:r>
              <a:rPr kumimoji="1" lang="en-US" altLang="zh-CN" sz="2000" dirty="0" smtClean="0"/>
              <a:t>Docker</a:t>
            </a:r>
            <a:r>
              <a:rPr kumimoji="1" lang="zh-CN" altLang="en-US" sz="2000" dirty="0" smtClean="0"/>
              <a:t>通过</a:t>
            </a:r>
            <a:r>
              <a:rPr kumimoji="1" lang="en-US" altLang="zh-CN" sz="2000" dirty="0" err="1" smtClean="0"/>
              <a:t>Dockerfile</a:t>
            </a:r>
            <a:r>
              <a:rPr kumimoji="1" lang="zh-CN" altLang="en-US" sz="2000" dirty="0" smtClean="0"/>
              <a:t>配置文件来支持灵活的自动化创建和部署机制，提高工作效率。</a:t>
            </a:r>
            <a:endParaRPr kumimoji="1" lang="zh-CN" altLang="en-US" sz="2000" dirty="0"/>
          </a:p>
        </p:txBody>
      </p:sp>
      <p:pic>
        <p:nvPicPr>
          <p:cNvPr id="3" name="图片 2"/>
          <p:cNvPicPr>
            <a:picLocks noChangeAspect="1"/>
          </p:cNvPicPr>
          <p:nvPr/>
        </p:nvPicPr>
        <p:blipFill>
          <a:blip r:embed="rId2"/>
          <a:stretch>
            <a:fillRect/>
          </a:stretch>
        </p:blipFill>
        <p:spPr>
          <a:xfrm>
            <a:off x="706394" y="3414882"/>
            <a:ext cx="10960100" cy="2565400"/>
          </a:xfrm>
          <a:prstGeom prst="rect">
            <a:avLst/>
          </a:prstGeom>
        </p:spPr>
      </p:pic>
    </p:spTree>
    <p:extLst>
      <p:ext uri="{BB962C8B-B14F-4D97-AF65-F5344CB8AC3E}">
        <p14:creationId xmlns:p14="http://schemas.microsoft.com/office/powerpoint/2010/main" val="807341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与虚拟机比较</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pic>
        <p:nvPicPr>
          <p:cNvPr id="4098" name="Picture 2" descr="https://www.docker.com/sites/default/files/d8/2018-11/docker-containerized-and-vm-transparent-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6" y="1670896"/>
            <a:ext cx="10470522" cy="428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542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与虚拟机比较</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pic>
        <p:nvPicPr>
          <p:cNvPr id="3" name="图片 2"/>
          <p:cNvPicPr>
            <a:picLocks noChangeAspect="1"/>
          </p:cNvPicPr>
          <p:nvPr/>
        </p:nvPicPr>
        <p:blipFill>
          <a:blip r:embed="rId2"/>
          <a:stretch>
            <a:fillRect/>
          </a:stretch>
        </p:blipFill>
        <p:spPr>
          <a:xfrm>
            <a:off x="860966" y="1416050"/>
            <a:ext cx="10185400" cy="4127500"/>
          </a:xfrm>
          <a:prstGeom prst="rect">
            <a:avLst/>
          </a:prstGeom>
        </p:spPr>
      </p:pic>
    </p:spTree>
    <p:extLst>
      <p:ext uri="{BB962C8B-B14F-4D97-AF65-F5344CB8AC3E}">
        <p14:creationId xmlns:p14="http://schemas.microsoft.com/office/powerpoint/2010/main" val="511136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3429894" y="-2708"/>
            <a:ext cx="87625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Requirements</a:t>
            </a:r>
          </a:p>
          <a:p>
            <a:pPr algn="ctr"/>
            <a:endParaRPr kumimoji="1" lang="zh-CN" altLang="en-US" dirty="0">
              <a:solidFill>
                <a:prstClr val="white"/>
              </a:solidFill>
            </a:endParaRPr>
          </a:p>
        </p:txBody>
      </p:sp>
      <p:sp>
        <p:nvSpPr>
          <p:cNvPr id="68" name="矩形 67"/>
          <p:cNvSpPr/>
          <p:nvPr/>
        </p:nvSpPr>
        <p:spPr>
          <a:xfrm>
            <a:off x="4993473" y="2486108"/>
            <a:ext cx="6604167" cy="707886"/>
          </a:xfrm>
          <a:prstGeom prst="rect">
            <a:avLst/>
          </a:prstGeom>
        </p:spPr>
        <p:txBody>
          <a:bodyPr wrap="square">
            <a:spAutoFit/>
          </a:bodyPr>
          <a:lstStyle/>
          <a:p>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初识虚拟化</a:t>
            </a:r>
            <a:r>
              <a:rPr lang="zh-CN" altLang="en-US" sz="4000" b="1" dirty="0">
                <a:solidFill>
                  <a:schemeClr val="tx2"/>
                </a:solidFill>
                <a:latin typeface="Microsoft YaHei" charset="-122"/>
                <a:ea typeface="Microsoft YaHei" charset="-122"/>
                <a:cs typeface="Microsoft YaHei" charset="-122"/>
                <a:sym typeface="Segoe UI" panose="020B0502040204020203" pitchFamily="34" charset="0"/>
              </a:rPr>
              <a:t>、</a:t>
            </a:r>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容器与</a:t>
            </a:r>
            <a:r>
              <a:rPr lang="en-US" altLang="zh-CN" sz="4000" b="1" dirty="0" smtClean="0">
                <a:solidFill>
                  <a:schemeClr val="tx2"/>
                </a:solidFill>
                <a:latin typeface="Microsoft YaHei" charset="-122"/>
                <a:ea typeface="Microsoft YaHei" charset="-122"/>
                <a:cs typeface="Microsoft YaHei" charset="-122"/>
                <a:sym typeface="Segoe UI" panose="020B0502040204020203" pitchFamily="34" charset="0"/>
              </a:rPr>
              <a:t>Docker</a:t>
            </a:r>
            <a:endParaRPr lang="en-US" altLang="zh-CN" sz="4000" b="1" dirty="0">
              <a:solidFill>
                <a:schemeClr val="tx2"/>
              </a:solidFill>
              <a:latin typeface="Microsoft YaHei" charset="-122"/>
              <a:ea typeface="Microsoft YaHei" charset="-122"/>
              <a:cs typeface="Microsoft YaHei" charset="-122"/>
              <a:sym typeface="Segoe UI" panose="020B0502040204020203" pitchFamily="34" charset="0"/>
            </a:endParaRPr>
          </a:p>
        </p:txBody>
      </p:sp>
      <p:sp>
        <p:nvSpPr>
          <p:cNvPr id="71" name="文本框 70"/>
          <p:cNvSpPr txBox="1"/>
          <p:nvPr/>
        </p:nvSpPr>
        <p:spPr>
          <a:xfrm>
            <a:off x="9812729" y="6459634"/>
            <a:ext cx="2058577" cy="261610"/>
          </a:xfrm>
          <a:prstGeom prst="rect">
            <a:avLst/>
          </a:prstGeom>
          <a:noFill/>
        </p:spPr>
        <p:txBody>
          <a:bodyPr wrap="none" rtlCol="0">
            <a:spAutoFit/>
          </a:bodyPr>
          <a:lstStyle/>
          <a:p>
            <a:r>
              <a:rPr kumimoji="1" lang="en-US" altLang="zh-CN" sz="1100" dirty="0">
                <a:solidFill>
                  <a:prstClr val="black">
                    <a:lumMod val="65000"/>
                    <a:lumOff val="35000"/>
                  </a:prstClr>
                </a:solidFill>
              </a:rPr>
              <a:t>www.andrew-programming.com</a:t>
            </a:r>
            <a:endParaRPr kumimoji="1" lang="de-DE" altLang="zh-CN" sz="1100" dirty="0">
              <a:solidFill>
                <a:prstClr val="black">
                  <a:lumMod val="65000"/>
                  <a:lumOff val="35000"/>
                </a:prstClr>
              </a:solidFill>
            </a:endParaRPr>
          </a:p>
        </p:txBody>
      </p:sp>
      <p:grpSp>
        <p:nvGrpSpPr>
          <p:cNvPr id="2" name="组合 1"/>
          <p:cNvGrpSpPr/>
          <p:nvPr/>
        </p:nvGrpSpPr>
        <p:grpSpPr>
          <a:xfrm>
            <a:off x="4188822" y="2508671"/>
            <a:ext cx="726266" cy="726266"/>
            <a:chOff x="4015665" y="709251"/>
            <a:chExt cx="499946" cy="499946"/>
          </a:xfrm>
        </p:grpSpPr>
        <p:sp>
          <p:nvSpPr>
            <p:cNvPr id="72"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3" name="文本框 72"/>
            <p:cNvSpPr txBox="1"/>
            <p:nvPr/>
          </p:nvSpPr>
          <p:spPr>
            <a:xfrm>
              <a:off x="4125243" y="758498"/>
              <a:ext cx="282450" cy="400110"/>
            </a:xfrm>
            <a:prstGeom prst="rect">
              <a:avLst/>
            </a:prstGeom>
            <a:noFill/>
          </p:spPr>
          <p:txBody>
            <a:bodyPr wrap="none" rtlCol="0">
              <a:spAutoFit/>
            </a:bodyPr>
            <a:lstStyle/>
            <a:p>
              <a:r>
                <a:rPr kumimoji="1" lang="en-US" altLang="zh-CN" sz="2000" dirty="0">
                  <a:solidFill>
                    <a:prstClr val="white"/>
                  </a:solidFill>
                  <a:latin typeface="Impact" charset="0"/>
                  <a:ea typeface="Impact" charset="0"/>
                  <a:cs typeface="Impact" charset="0"/>
                </a:rPr>
                <a:t>1</a:t>
              </a:r>
              <a:endParaRPr kumimoji="1" lang="zh-CN" altLang="en-US" sz="2000" dirty="0">
                <a:solidFill>
                  <a:prstClr val="white"/>
                </a:solidFill>
                <a:latin typeface="Impact" charset="0"/>
                <a:ea typeface="Impact" charset="0"/>
                <a:cs typeface="Impact" charset="0"/>
              </a:endParaRPr>
            </a:p>
          </p:txBody>
        </p:sp>
      </p:grpSp>
      <p:pic>
        <p:nvPicPr>
          <p:cNvPr id="26" name="图片 25"/>
          <p:cNvPicPr>
            <a:picLocks noChangeAspect="1"/>
          </p:cNvPicPr>
          <p:nvPr/>
        </p:nvPicPr>
        <p:blipFill rotWithShape="1">
          <a:blip r:embed="rId3" cstate="screen">
            <a:duotone>
              <a:prstClr val="black"/>
              <a:schemeClr val="accent1">
                <a:tint val="45000"/>
                <a:satMod val="400000"/>
              </a:schemeClr>
            </a:duotone>
            <a:alphaModFix amt="28000"/>
            <a:extLst>
              <a:ext uri="{BEBA8EAE-BF5A-486C-A8C5-ECC9F3942E4B}">
                <a14:imgProps xmlns:a14="http://schemas.microsoft.com/office/drawing/2010/main">
                  <a14:imgLayer r:embed="rId4">
                    <a14:imgEffect>
                      <a14:colorTemperature colorTemp="4730"/>
                    </a14:imgEffect>
                    <a14:imgEffect>
                      <a14:saturation sat="189000"/>
                    </a14:imgEffect>
                  </a14:imgLayer>
                </a14:imgProps>
              </a:ext>
            </a:extLst>
          </a:blip>
          <a:srcRect/>
          <a:stretch>
            <a:fillRect/>
          </a:stretch>
        </p:blipFill>
        <p:spPr>
          <a:xfrm>
            <a:off x="4902" y="0"/>
            <a:ext cx="3413922" cy="6858000"/>
          </a:xfrm>
          <a:prstGeom prst="rect">
            <a:avLst/>
          </a:prstGeom>
        </p:spPr>
      </p:pic>
      <p:grpSp>
        <p:nvGrpSpPr>
          <p:cNvPr id="27" name="组合 4"/>
          <p:cNvGrpSpPr/>
          <p:nvPr/>
        </p:nvGrpSpPr>
        <p:grpSpPr>
          <a:xfrm>
            <a:off x="-112162" y="0"/>
            <a:ext cx="2601433" cy="1211774"/>
            <a:chOff x="335361" y="908719"/>
            <a:chExt cx="2601433" cy="1211774"/>
          </a:xfrm>
        </p:grpSpPr>
        <p:sp>
          <p:nvSpPr>
            <p:cNvPr id="28" name="TextBox 3"/>
            <p:cNvSpPr txBox="1"/>
            <p:nvPr/>
          </p:nvSpPr>
          <p:spPr>
            <a:xfrm>
              <a:off x="1039333" y="1689606"/>
              <a:ext cx="1897461" cy="430887"/>
            </a:xfrm>
            <a:prstGeom prst="rect">
              <a:avLst/>
            </a:prstGeom>
            <a:noFill/>
          </p:spPr>
          <p:txBody>
            <a:bodyPr wrap="square" rtlCol="0">
              <a:spAutoFit/>
            </a:bodyPr>
            <a:lstStyle/>
            <a:p>
              <a:r>
                <a:rPr lang="en-US" altLang="zh-CN" sz="2200" dirty="0">
                  <a:solidFill>
                    <a:prstClr val="white"/>
                  </a:solidFill>
                  <a:latin typeface="Calibri Light" panose="020F0302020204030204"/>
                  <a:ea typeface="JQBiaoSongJT" charset="-122"/>
                  <a:cs typeface="JQBiaoSongJT" charset="-122"/>
                  <a:sym typeface="Segoe UI" panose="020B0502040204020203" pitchFamily="34" charset="0"/>
                </a:rPr>
                <a:t>CONTENTS</a:t>
              </a:r>
              <a:endParaRPr lang="zh-CN" altLang="en-US" sz="2200" dirty="0">
                <a:solidFill>
                  <a:prstClr val="white"/>
                </a:solidFill>
                <a:latin typeface="Calibri Light" panose="020F0302020204030204"/>
                <a:ea typeface="JQBiaoSongJT" charset="-122"/>
                <a:cs typeface="JQBiaoSongJT" charset="-122"/>
                <a:sym typeface="Segoe UI" panose="020B0502040204020203" pitchFamily="34" charset="0"/>
              </a:endParaRPr>
            </a:p>
          </p:txBody>
        </p:sp>
        <p:cxnSp>
          <p:nvCxnSpPr>
            <p:cNvPr id="30" name="直接连接符 10"/>
            <p:cNvCxnSpPr/>
            <p:nvPr/>
          </p:nvCxnSpPr>
          <p:spPr>
            <a:xfrm>
              <a:off x="1028700" y="908719"/>
              <a:ext cx="0" cy="1167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335361" y="1657707"/>
              <a:ext cx="2344999" cy="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Picture 7"/>
          <p:cNvPicPr>
            <a:picLocks noChangeAspect="1"/>
          </p:cNvPicPr>
          <p:nvPr/>
        </p:nvPicPr>
        <p:blipFill>
          <a:blip r:embed="rId5">
            <a:alphaModFix amt="31000"/>
            <a:extLst>
              <a:ext uri="{28A0092B-C50C-407E-A947-70E740481C1C}">
                <a14:useLocalDpi xmlns:a14="http://schemas.microsoft.com/office/drawing/2010/main" val="0"/>
              </a:ext>
            </a:extLst>
          </a:blip>
          <a:srcRect/>
          <a:stretch>
            <a:fillRect/>
          </a:stretch>
        </p:blipFill>
        <p:spPr bwMode="auto">
          <a:xfrm>
            <a:off x="8801285" y="4584361"/>
            <a:ext cx="4081463" cy="2185987"/>
          </a:xfrm>
          <a:prstGeom prst="rect">
            <a:avLst/>
          </a:prstGeom>
          <a:noFill/>
          <a:ln>
            <a:noFill/>
          </a:ln>
          <a:extLst>
            <a:ext uri="{909E8E84-426E-40DD-AFC4-6F175D3DCCD1}">
              <a14:hiddenFill xmlns:a14="http://schemas.microsoft.com/office/drawing/2010/main">
                <a:solidFill>
                  <a:srgbClr val="FFFFFF">
                    <a:alpha val="3098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250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3429894" y="-2708"/>
            <a:ext cx="87625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Requirements</a:t>
            </a:r>
          </a:p>
          <a:p>
            <a:pPr algn="ctr"/>
            <a:endParaRPr kumimoji="1" lang="zh-CN" altLang="en-US" dirty="0">
              <a:solidFill>
                <a:prstClr val="white"/>
              </a:solidFill>
            </a:endParaRPr>
          </a:p>
        </p:txBody>
      </p:sp>
      <p:sp>
        <p:nvSpPr>
          <p:cNvPr id="68" name="矩形 67"/>
          <p:cNvSpPr/>
          <p:nvPr/>
        </p:nvSpPr>
        <p:spPr>
          <a:xfrm>
            <a:off x="4993473" y="2486108"/>
            <a:ext cx="6604167" cy="707886"/>
          </a:xfrm>
          <a:prstGeom prst="rect">
            <a:avLst/>
          </a:prstGeom>
        </p:spPr>
        <p:txBody>
          <a:bodyPr wrap="square">
            <a:spAutoFit/>
          </a:bodyPr>
          <a:lstStyle/>
          <a:p>
            <a:r>
              <a:rPr lang="en-US" altLang="zh-CN" sz="4000" b="1" dirty="0" smtClean="0">
                <a:solidFill>
                  <a:schemeClr val="tx2"/>
                </a:solidFill>
                <a:latin typeface="Microsoft YaHei" charset="-122"/>
                <a:ea typeface="Microsoft YaHei" charset="-122"/>
                <a:cs typeface="Microsoft YaHei" charset="-122"/>
                <a:sym typeface="Segoe UI" panose="020B0502040204020203" pitchFamily="34" charset="0"/>
              </a:rPr>
              <a:t>Docker</a:t>
            </a:r>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的安装</a:t>
            </a:r>
            <a:endParaRPr lang="en-US" altLang="zh-CN" sz="4000" b="1" dirty="0">
              <a:solidFill>
                <a:schemeClr val="tx2"/>
              </a:solidFill>
              <a:latin typeface="Microsoft YaHei" charset="-122"/>
              <a:ea typeface="Microsoft YaHei" charset="-122"/>
              <a:cs typeface="Microsoft YaHei" charset="-122"/>
              <a:sym typeface="Segoe UI" panose="020B0502040204020203" pitchFamily="34" charset="0"/>
            </a:endParaRPr>
          </a:p>
        </p:txBody>
      </p:sp>
      <p:sp>
        <p:nvSpPr>
          <p:cNvPr id="71" name="文本框 70"/>
          <p:cNvSpPr txBox="1"/>
          <p:nvPr/>
        </p:nvSpPr>
        <p:spPr>
          <a:xfrm>
            <a:off x="9812729" y="6459634"/>
            <a:ext cx="2058577" cy="261610"/>
          </a:xfrm>
          <a:prstGeom prst="rect">
            <a:avLst/>
          </a:prstGeom>
          <a:noFill/>
        </p:spPr>
        <p:txBody>
          <a:bodyPr wrap="none" rtlCol="0">
            <a:spAutoFit/>
          </a:bodyPr>
          <a:lstStyle/>
          <a:p>
            <a:r>
              <a:rPr kumimoji="1" lang="en-US" altLang="zh-CN" sz="1100" dirty="0">
                <a:solidFill>
                  <a:prstClr val="black">
                    <a:lumMod val="65000"/>
                    <a:lumOff val="35000"/>
                  </a:prstClr>
                </a:solidFill>
              </a:rPr>
              <a:t>www.andrew-programming.com</a:t>
            </a:r>
            <a:endParaRPr kumimoji="1" lang="de-DE" altLang="zh-CN" sz="1100" dirty="0">
              <a:solidFill>
                <a:prstClr val="black">
                  <a:lumMod val="65000"/>
                  <a:lumOff val="35000"/>
                </a:prstClr>
              </a:solidFill>
            </a:endParaRPr>
          </a:p>
        </p:txBody>
      </p:sp>
      <p:grpSp>
        <p:nvGrpSpPr>
          <p:cNvPr id="2" name="组合 1"/>
          <p:cNvGrpSpPr/>
          <p:nvPr/>
        </p:nvGrpSpPr>
        <p:grpSpPr>
          <a:xfrm>
            <a:off x="4188822" y="2508671"/>
            <a:ext cx="726266" cy="726266"/>
            <a:chOff x="4015665" y="709251"/>
            <a:chExt cx="499946" cy="499946"/>
          </a:xfrm>
        </p:grpSpPr>
        <p:sp>
          <p:nvSpPr>
            <p:cNvPr id="72"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3" name="文本框 72"/>
            <p:cNvSpPr txBox="1"/>
            <p:nvPr/>
          </p:nvSpPr>
          <p:spPr>
            <a:xfrm>
              <a:off x="4125243" y="758498"/>
              <a:ext cx="215398" cy="275427"/>
            </a:xfrm>
            <a:prstGeom prst="rect">
              <a:avLst/>
            </a:prstGeom>
            <a:noFill/>
          </p:spPr>
          <p:txBody>
            <a:bodyPr wrap="none" rtlCol="0">
              <a:spAutoFit/>
            </a:bodyPr>
            <a:lstStyle/>
            <a:p>
              <a:r>
                <a:rPr kumimoji="1" lang="en-US" altLang="zh-CN" sz="2000" dirty="0">
                  <a:solidFill>
                    <a:prstClr val="white"/>
                  </a:solidFill>
                  <a:latin typeface="Impact" charset="0"/>
                  <a:ea typeface="Impact" charset="0"/>
                  <a:cs typeface="Impact" charset="0"/>
                </a:rPr>
                <a:t>2</a:t>
              </a:r>
              <a:endParaRPr kumimoji="1" lang="zh-CN" altLang="en-US" sz="2000" dirty="0">
                <a:solidFill>
                  <a:prstClr val="white"/>
                </a:solidFill>
                <a:latin typeface="Impact" charset="0"/>
                <a:ea typeface="Impact" charset="0"/>
                <a:cs typeface="Impact" charset="0"/>
              </a:endParaRPr>
            </a:p>
          </p:txBody>
        </p:sp>
      </p:grpSp>
      <p:pic>
        <p:nvPicPr>
          <p:cNvPr id="26" name="图片 25"/>
          <p:cNvPicPr>
            <a:picLocks noChangeAspect="1"/>
          </p:cNvPicPr>
          <p:nvPr/>
        </p:nvPicPr>
        <p:blipFill rotWithShape="1">
          <a:blip r:embed="rId3" cstate="screen">
            <a:duotone>
              <a:prstClr val="black"/>
              <a:schemeClr val="accent1">
                <a:tint val="45000"/>
                <a:satMod val="400000"/>
              </a:schemeClr>
            </a:duotone>
            <a:alphaModFix amt="28000"/>
            <a:extLst>
              <a:ext uri="{BEBA8EAE-BF5A-486C-A8C5-ECC9F3942E4B}">
                <a14:imgProps xmlns:a14="http://schemas.microsoft.com/office/drawing/2010/main">
                  <a14:imgLayer r:embed="rId4">
                    <a14:imgEffect>
                      <a14:colorTemperature colorTemp="4730"/>
                    </a14:imgEffect>
                    <a14:imgEffect>
                      <a14:saturation sat="189000"/>
                    </a14:imgEffect>
                  </a14:imgLayer>
                </a14:imgProps>
              </a:ext>
            </a:extLst>
          </a:blip>
          <a:srcRect/>
          <a:stretch>
            <a:fillRect/>
          </a:stretch>
        </p:blipFill>
        <p:spPr>
          <a:xfrm>
            <a:off x="0" y="330200"/>
            <a:ext cx="3413922" cy="6858000"/>
          </a:xfrm>
          <a:prstGeom prst="rect">
            <a:avLst/>
          </a:prstGeom>
        </p:spPr>
      </p:pic>
      <p:grpSp>
        <p:nvGrpSpPr>
          <p:cNvPr id="27" name="组合 4"/>
          <p:cNvGrpSpPr/>
          <p:nvPr/>
        </p:nvGrpSpPr>
        <p:grpSpPr>
          <a:xfrm>
            <a:off x="-112162" y="0"/>
            <a:ext cx="2601433" cy="1211774"/>
            <a:chOff x="335361" y="908719"/>
            <a:chExt cx="2601433" cy="1211774"/>
          </a:xfrm>
        </p:grpSpPr>
        <p:sp>
          <p:nvSpPr>
            <p:cNvPr id="28" name="TextBox 3"/>
            <p:cNvSpPr txBox="1"/>
            <p:nvPr/>
          </p:nvSpPr>
          <p:spPr>
            <a:xfrm>
              <a:off x="1039333" y="1689606"/>
              <a:ext cx="1897461" cy="430887"/>
            </a:xfrm>
            <a:prstGeom prst="rect">
              <a:avLst/>
            </a:prstGeom>
            <a:noFill/>
          </p:spPr>
          <p:txBody>
            <a:bodyPr wrap="square" rtlCol="0">
              <a:spAutoFit/>
            </a:bodyPr>
            <a:lstStyle/>
            <a:p>
              <a:r>
                <a:rPr lang="en-US" altLang="zh-CN" sz="2200" dirty="0">
                  <a:solidFill>
                    <a:prstClr val="white"/>
                  </a:solidFill>
                  <a:latin typeface="Calibri Light" panose="020F0302020204030204"/>
                  <a:ea typeface="JQBiaoSongJT" charset="-122"/>
                  <a:cs typeface="JQBiaoSongJT" charset="-122"/>
                  <a:sym typeface="Segoe UI" panose="020B0502040204020203" pitchFamily="34" charset="0"/>
                </a:rPr>
                <a:t>CONTENTS</a:t>
              </a:r>
              <a:endParaRPr lang="zh-CN" altLang="en-US" sz="2200" dirty="0">
                <a:solidFill>
                  <a:prstClr val="white"/>
                </a:solidFill>
                <a:latin typeface="Calibri Light" panose="020F0302020204030204"/>
                <a:ea typeface="JQBiaoSongJT" charset="-122"/>
                <a:cs typeface="JQBiaoSongJT" charset="-122"/>
                <a:sym typeface="Segoe UI" panose="020B0502040204020203" pitchFamily="34" charset="0"/>
              </a:endParaRPr>
            </a:p>
          </p:txBody>
        </p:sp>
        <p:cxnSp>
          <p:nvCxnSpPr>
            <p:cNvPr id="30" name="直接连接符 10"/>
            <p:cNvCxnSpPr/>
            <p:nvPr/>
          </p:nvCxnSpPr>
          <p:spPr>
            <a:xfrm>
              <a:off x="1028700" y="908719"/>
              <a:ext cx="0" cy="1167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335361" y="1657707"/>
              <a:ext cx="2344999" cy="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Picture 7"/>
          <p:cNvPicPr>
            <a:picLocks noChangeAspect="1"/>
          </p:cNvPicPr>
          <p:nvPr/>
        </p:nvPicPr>
        <p:blipFill>
          <a:blip r:embed="rId5">
            <a:alphaModFix amt="31000"/>
            <a:extLst>
              <a:ext uri="{28A0092B-C50C-407E-A947-70E740481C1C}">
                <a14:useLocalDpi xmlns:a14="http://schemas.microsoft.com/office/drawing/2010/main" val="0"/>
              </a:ext>
            </a:extLst>
          </a:blip>
          <a:srcRect/>
          <a:stretch>
            <a:fillRect/>
          </a:stretch>
        </p:blipFill>
        <p:spPr bwMode="auto">
          <a:xfrm>
            <a:off x="8801285" y="4584361"/>
            <a:ext cx="4081463" cy="2185987"/>
          </a:xfrm>
          <a:prstGeom prst="rect">
            <a:avLst/>
          </a:prstGeom>
          <a:noFill/>
          <a:ln>
            <a:noFill/>
          </a:ln>
          <a:extLst>
            <a:ext uri="{909E8E84-426E-40DD-AFC4-6F175D3DCCD1}">
              <a14:hiddenFill xmlns:a14="http://schemas.microsoft.com/office/drawing/2010/main">
                <a:solidFill>
                  <a:srgbClr val="FFFFFF">
                    <a:alpha val="3098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7801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337733"/>
            <a:ext cx="10515600" cy="571842"/>
          </a:xfrm>
        </p:spPr>
        <p:txBody>
          <a:bodyPr/>
          <a:lstStyle/>
          <a:p>
            <a:r>
              <a:rPr lang="zh-CN" altLang="en-US" dirty="0" smtClean="0"/>
              <a:t>安装</a:t>
            </a:r>
            <a:r>
              <a:rPr lang="en-US" altLang="zh-CN" dirty="0" smtClean="0"/>
              <a:t>Docker</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3" name="矩形 2"/>
          <p:cNvSpPr/>
          <p:nvPr/>
        </p:nvSpPr>
        <p:spPr>
          <a:xfrm>
            <a:off x="759366" y="1341041"/>
            <a:ext cx="9756234" cy="3477875"/>
          </a:xfrm>
          <a:prstGeom prst="rect">
            <a:avLst/>
          </a:prstGeom>
        </p:spPr>
        <p:txBody>
          <a:bodyPr wrap="square">
            <a:spAutoFit/>
          </a:bodyPr>
          <a:lstStyle/>
          <a:p>
            <a:r>
              <a:rPr lang="en-US" altLang="zh-CN" sz="2000" dirty="0">
                <a:solidFill>
                  <a:srgbClr val="111111"/>
                </a:solidFill>
                <a:latin typeface="Georgia" charset="0"/>
              </a:rPr>
              <a:t>Docker </a:t>
            </a:r>
            <a:r>
              <a:rPr lang="zh-CN" altLang="en-US" sz="2000" dirty="0">
                <a:solidFill>
                  <a:srgbClr val="111111"/>
                </a:solidFill>
                <a:latin typeface="Georgia" charset="0"/>
              </a:rPr>
              <a:t>是一个开源的商业产品，有两个版本：社区版（</a:t>
            </a:r>
            <a:r>
              <a:rPr lang="en-US" altLang="zh-CN" sz="2000" dirty="0">
                <a:solidFill>
                  <a:srgbClr val="111111"/>
                </a:solidFill>
                <a:latin typeface="Georgia" charset="0"/>
              </a:rPr>
              <a:t>Community Edition</a:t>
            </a:r>
            <a:r>
              <a:rPr lang="zh-CN" altLang="en-US" sz="2000" dirty="0">
                <a:solidFill>
                  <a:srgbClr val="111111"/>
                </a:solidFill>
                <a:latin typeface="Georgia" charset="0"/>
              </a:rPr>
              <a:t>，缩写为 </a:t>
            </a:r>
            <a:r>
              <a:rPr lang="en-US" altLang="zh-CN" sz="2000" dirty="0">
                <a:solidFill>
                  <a:srgbClr val="111111"/>
                </a:solidFill>
                <a:latin typeface="Georgia" charset="0"/>
              </a:rPr>
              <a:t>CE</a:t>
            </a:r>
            <a:r>
              <a:rPr lang="zh-CN" altLang="en-US" sz="2000" dirty="0">
                <a:solidFill>
                  <a:srgbClr val="111111"/>
                </a:solidFill>
                <a:latin typeface="Georgia" charset="0"/>
              </a:rPr>
              <a:t>）和企业版（</a:t>
            </a:r>
            <a:r>
              <a:rPr lang="en-US" altLang="zh-CN" sz="2000" dirty="0">
                <a:solidFill>
                  <a:srgbClr val="111111"/>
                </a:solidFill>
                <a:latin typeface="Georgia" charset="0"/>
              </a:rPr>
              <a:t>Enterprise Edition</a:t>
            </a:r>
            <a:r>
              <a:rPr lang="zh-CN" altLang="en-US" sz="2000" dirty="0">
                <a:solidFill>
                  <a:srgbClr val="111111"/>
                </a:solidFill>
                <a:latin typeface="Georgia" charset="0"/>
              </a:rPr>
              <a:t>，缩写为 </a:t>
            </a:r>
            <a:r>
              <a:rPr lang="en-US" altLang="zh-CN" sz="2000" dirty="0">
                <a:solidFill>
                  <a:srgbClr val="111111"/>
                </a:solidFill>
                <a:latin typeface="Georgia" charset="0"/>
              </a:rPr>
              <a:t>EE</a:t>
            </a:r>
            <a:r>
              <a:rPr lang="zh-CN" altLang="en-US" sz="2000" dirty="0">
                <a:solidFill>
                  <a:srgbClr val="111111"/>
                </a:solidFill>
                <a:latin typeface="Georgia" charset="0"/>
              </a:rPr>
              <a:t>）。企业版包含了一些收费服务，个人开发者一般用不到。下面的介绍都针对社区版。</a:t>
            </a:r>
          </a:p>
          <a:p>
            <a:r>
              <a:rPr lang="en-US" altLang="zh-CN" sz="2000" dirty="0">
                <a:solidFill>
                  <a:srgbClr val="111111"/>
                </a:solidFill>
                <a:latin typeface="Georgia" charset="0"/>
              </a:rPr>
              <a:t>Docker CE </a:t>
            </a:r>
            <a:r>
              <a:rPr lang="zh-CN" altLang="en-US" sz="2000" dirty="0">
                <a:solidFill>
                  <a:srgbClr val="111111"/>
                </a:solidFill>
                <a:latin typeface="Georgia" charset="0"/>
              </a:rPr>
              <a:t>的安装请参考官方文档。</a:t>
            </a:r>
          </a:p>
          <a:p>
            <a:pPr marL="342900" indent="-342900">
              <a:buFont typeface="Arial" charset="0"/>
              <a:buChar char="•"/>
            </a:pPr>
            <a:r>
              <a:rPr lang="en-US" altLang="zh-CN" sz="2000" u="sng" dirty="0">
                <a:solidFill>
                  <a:srgbClr val="112233"/>
                </a:solidFill>
                <a:hlinkClick r:id="rId2"/>
              </a:rPr>
              <a:t>Mac</a:t>
            </a:r>
            <a:endParaRPr lang="zh-CN" altLang="en-US" sz="2000" dirty="0">
              <a:solidFill>
                <a:srgbClr val="111111"/>
              </a:solidFill>
            </a:endParaRPr>
          </a:p>
          <a:p>
            <a:pPr marL="342900" indent="-342900">
              <a:buFont typeface="Arial" charset="0"/>
              <a:buChar char="•"/>
            </a:pPr>
            <a:r>
              <a:rPr lang="en-US" altLang="zh-CN" sz="2000" u="sng" dirty="0">
                <a:solidFill>
                  <a:srgbClr val="112233"/>
                </a:solidFill>
                <a:hlinkClick r:id="rId3"/>
              </a:rPr>
              <a:t>Windows</a:t>
            </a:r>
            <a:endParaRPr lang="zh-CN" altLang="en-US" sz="2000" dirty="0">
              <a:solidFill>
                <a:srgbClr val="111111"/>
              </a:solidFill>
            </a:endParaRPr>
          </a:p>
          <a:p>
            <a:pPr marL="342900" indent="-342900">
              <a:buFont typeface="Arial" charset="0"/>
              <a:buChar char="•"/>
            </a:pPr>
            <a:r>
              <a:rPr lang="en-US" altLang="zh-CN" sz="2000" u="sng" dirty="0">
                <a:solidFill>
                  <a:srgbClr val="112233"/>
                </a:solidFill>
                <a:hlinkClick r:id="rId4"/>
              </a:rPr>
              <a:t>Ubuntu</a:t>
            </a:r>
            <a:endParaRPr lang="zh-CN" altLang="en-US" sz="2000" dirty="0">
              <a:solidFill>
                <a:srgbClr val="111111"/>
              </a:solidFill>
            </a:endParaRPr>
          </a:p>
          <a:p>
            <a:pPr marL="342900" indent="-342900">
              <a:buFont typeface="Arial" charset="0"/>
              <a:buChar char="•"/>
            </a:pPr>
            <a:r>
              <a:rPr lang="en-US" altLang="zh-CN" sz="2000" u="sng" dirty="0">
                <a:solidFill>
                  <a:srgbClr val="112233"/>
                </a:solidFill>
                <a:hlinkClick r:id="rId5"/>
              </a:rPr>
              <a:t>Debian</a:t>
            </a:r>
            <a:endParaRPr lang="zh-CN" altLang="en-US" sz="2000" dirty="0">
              <a:solidFill>
                <a:srgbClr val="111111"/>
              </a:solidFill>
            </a:endParaRPr>
          </a:p>
          <a:p>
            <a:pPr marL="342900" indent="-342900">
              <a:buFont typeface="Arial" charset="0"/>
              <a:buChar char="•"/>
            </a:pPr>
            <a:r>
              <a:rPr lang="en-US" altLang="zh-CN" sz="2000" u="sng" dirty="0">
                <a:solidFill>
                  <a:srgbClr val="112233"/>
                </a:solidFill>
                <a:hlinkClick r:id="rId6"/>
              </a:rPr>
              <a:t>CentOS</a:t>
            </a:r>
            <a:endParaRPr lang="zh-CN" altLang="en-US" sz="2000" dirty="0">
              <a:solidFill>
                <a:srgbClr val="111111"/>
              </a:solidFill>
            </a:endParaRPr>
          </a:p>
          <a:p>
            <a:pPr marL="342900" indent="-342900">
              <a:buFont typeface="Arial" charset="0"/>
              <a:buChar char="•"/>
            </a:pPr>
            <a:r>
              <a:rPr lang="en-US" altLang="zh-CN" sz="2000" u="sng" dirty="0">
                <a:solidFill>
                  <a:srgbClr val="112233"/>
                </a:solidFill>
                <a:hlinkClick r:id="rId7"/>
              </a:rPr>
              <a:t>Fedora</a:t>
            </a:r>
            <a:endParaRPr lang="zh-CN" altLang="en-US" sz="2000" dirty="0">
              <a:solidFill>
                <a:srgbClr val="111111"/>
              </a:solidFill>
            </a:endParaRPr>
          </a:p>
          <a:p>
            <a:pPr marL="342900" indent="-342900">
              <a:buFont typeface="Arial" charset="0"/>
              <a:buChar char="•"/>
            </a:pPr>
            <a:r>
              <a:rPr lang="zh-CN" altLang="en-US" sz="2000" u="sng" dirty="0">
                <a:solidFill>
                  <a:srgbClr val="112233"/>
                </a:solidFill>
                <a:hlinkClick r:id="rId8"/>
              </a:rPr>
              <a:t>其他 </a:t>
            </a:r>
            <a:r>
              <a:rPr lang="en-US" altLang="zh-CN" sz="2000" u="sng" dirty="0">
                <a:solidFill>
                  <a:srgbClr val="112233"/>
                </a:solidFill>
                <a:hlinkClick r:id="rId8"/>
              </a:rPr>
              <a:t>Linux </a:t>
            </a:r>
            <a:r>
              <a:rPr lang="zh-CN" altLang="en-US" sz="2000" u="sng" dirty="0">
                <a:solidFill>
                  <a:srgbClr val="112233"/>
                </a:solidFill>
                <a:hlinkClick r:id="rId8"/>
              </a:rPr>
              <a:t>发行版</a:t>
            </a:r>
            <a:endParaRPr lang="zh-CN" altLang="en-US" sz="2000" b="0" i="0" u="none" strike="noStrike" dirty="0">
              <a:solidFill>
                <a:srgbClr val="111111"/>
              </a:solidFill>
              <a:effectLst/>
            </a:endParaRPr>
          </a:p>
        </p:txBody>
      </p:sp>
    </p:spTree>
    <p:extLst>
      <p:ext uri="{BB962C8B-B14F-4D97-AF65-F5344CB8AC3E}">
        <p14:creationId xmlns:p14="http://schemas.microsoft.com/office/powerpoint/2010/main" val="180343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61533"/>
            <a:ext cx="10515600" cy="571842"/>
          </a:xfrm>
        </p:spPr>
        <p:txBody>
          <a:bodyPr/>
          <a:lstStyle/>
          <a:p>
            <a:r>
              <a:rPr lang="zh-CN" altLang="en-US" dirty="0" smtClean="0"/>
              <a:t>安装</a:t>
            </a:r>
            <a:r>
              <a:rPr lang="en-US" altLang="zh-CN" dirty="0" smtClean="0"/>
              <a:t>Docker</a:t>
            </a:r>
            <a:r>
              <a:rPr lang="zh-CN" altLang="en-US" dirty="0" smtClean="0"/>
              <a:t> </a:t>
            </a:r>
            <a:r>
              <a:rPr lang="mr-IN" altLang="zh-CN" dirty="0" smtClean="0"/>
              <a:t>–</a:t>
            </a:r>
            <a:r>
              <a:rPr lang="zh-CN" altLang="en-US" dirty="0" smtClean="0"/>
              <a:t> 检查</a:t>
            </a:r>
            <a:r>
              <a:rPr lang="en-US" altLang="zh-CN" dirty="0" smtClean="0"/>
              <a:t>Docker</a:t>
            </a:r>
            <a:r>
              <a:rPr lang="zh-CN" altLang="en-US" dirty="0" smtClean="0"/>
              <a:t>是否安装成功</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3" name="矩形 2"/>
          <p:cNvSpPr/>
          <p:nvPr/>
        </p:nvSpPr>
        <p:spPr>
          <a:xfrm>
            <a:off x="708228" y="909575"/>
            <a:ext cx="9756234" cy="5324535"/>
          </a:xfrm>
          <a:prstGeom prst="rect">
            <a:avLst/>
          </a:prstGeom>
        </p:spPr>
        <p:txBody>
          <a:bodyPr wrap="square">
            <a:spAutoFit/>
          </a:bodyPr>
          <a:lstStyle/>
          <a:p>
            <a:r>
              <a:rPr lang="zh-CN" altLang="en-US" sz="2000" dirty="0"/>
              <a:t>安装完成后，运行下面的命令，验证是否安装成功</a:t>
            </a:r>
            <a:r>
              <a:rPr lang="zh-CN" altLang="en-US" sz="2000" dirty="0" smtClean="0"/>
              <a:t>。</a:t>
            </a:r>
            <a:endParaRPr lang="en-US" altLang="zh-CN" sz="2000" dirty="0" smtClean="0"/>
          </a:p>
          <a:p>
            <a:endParaRPr lang="zh-CN" altLang="en-US" sz="2000" dirty="0"/>
          </a:p>
          <a:p>
            <a:r>
              <a:rPr lang="en-US" altLang="zh-CN" sz="2000" dirty="0"/>
              <a:t>$ </a:t>
            </a:r>
            <a:r>
              <a:rPr lang="en-US" altLang="zh-CN" sz="2000" dirty="0" err="1"/>
              <a:t>docker</a:t>
            </a:r>
            <a:r>
              <a:rPr lang="en-US" altLang="zh-CN" sz="2000" dirty="0"/>
              <a:t> version </a:t>
            </a:r>
            <a:endParaRPr lang="en-US" altLang="zh-CN" sz="2000" dirty="0" smtClean="0"/>
          </a:p>
          <a:p>
            <a:r>
              <a:rPr lang="en-US" altLang="zh-CN" sz="2000" dirty="0" smtClean="0"/>
              <a:t># </a:t>
            </a:r>
            <a:r>
              <a:rPr lang="zh-CN" altLang="en-US" sz="2000" dirty="0" smtClean="0"/>
              <a:t>或者</a:t>
            </a:r>
            <a:endParaRPr lang="en-US" altLang="zh-CN" sz="2000" dirty="0" smtClean="0"/>
          </a:p>
          <a:p>
            <a:r>
              <a:rPr lang="zh-CN" altLang="en-US" sz="2000" dirty="0" smtClean="0"/>
              <a:t> </a:t>
            </a:r>
            <a:r>
              <a:rPr lang="en-US" altLang="zh-CN" sz="2000" dirty="0"/>
              <a:t>$ </a:t>
            </a:r>
            <a:r>
              <a:rPr lang="en-US" altLang="zh-CN" sz="2000" dirty="0" err="1"/>
              <a:t>docker</a:t>
            </a:r>
            <a:r>
              <a:rPr lang="en-US" altLang="zh-CN" sz="2000" dirty="0"/>
              <a:t> </a:t>
            </a:r>
            <a:r>
              <a:rPr lang="en-US" altLang="zh-CN" sz="2000" dirty="0" smtClean="0"/>
              <a:t>info</a:t>
            </a:r>
          </a:p>
          <a:p>
            <a:endParaRPr lang="en-US" altLang="zh-CN" sz="2000" b="0" i="0" u="none" strike="noStrike" dirty="0">
              <a:solidFill>
                <a:srgbClr val="111111"/>
              </a:solidFill>
              <a:effectLst/>
            </a:endParaRPr>
          </a:p>
          <a:p>
            <a:r>
              <a:rPr lang="en-US" altLang="zh-CN" sz="2000" dirty="0"/>
              <a:t>Docker </a:t>
            </a:r>
            <a:r>
              <a:rPr lang="zh-CN" altLang="en-US" sz="2000" dirty="0"/>
              <a:t>需要用户具有 </a:t>
            </a:r>
            <a:r>
              <a:rPr lang="en-US" altLang="zh-CN" sz="2000" dirty="0" err="1"/>
              <a:t>sudo</a:t>
            </a:r>
            <a:r>
              <a:rPr lang="en-US" altLang="zh-CN" sz="2000" dirty="0"/>
              <a:t> </a:t>
            </a:r>
            <a:r>
              <a:rPr lang="zh-CN" altLang="en-US" sz="2000" dirty="0"/>
              <a:t>权限，为了避免每次命令都输入</a:t>
            </a:r>
            <a:r>
              <a:rPr lang="en-US" altLang="zh-CN" sz="2000" dirty="0" err="1"/>
              <a:t>sudo</a:t>
            </a:r>
            <a:r>
              <a:rPr lang="zh-CN" altLang="en-US" sz="2000" dirty="0"/>
              <a:t>，可以把用户加入 </a:t>
            </a:r>
            <a:r>
              <a:rPr lang="en-US" altLang="zh-CN" sz="2000" dirty="0"/>
              <a:t>Docker </a:t>
            </a:r>
            <a:r>
              <a:rPr lang="zh-CN" altLang="en-US" sz="2000" dirty="0"/>
              <a:t>用户组（</a:t>
            </a:r>
            <a:r>
              <a:rPr lang="zh-CN" altLang="en-US" sz="2000" u="sng" dirty="0">
                <a:hlinkClick r:id="rId2"/>
              </a:rPr>
              <a:t>官方文档</a:t>
            </a:r>
            <a:r>
              <a:rPr lang="zh-CN" altLang="en-US" sz="2000" dirty="0"/>
              <a:t>）</a:t>
            </a:r>
            <a:r>
              <a:rPr lang="zh-CN" altLang="en-US" sz="2000" dirty="0" smtClean="0"/>
              <a:t>。</a:t>
            </a:r>
            <a:endParaRPr lang="en-US" altLang="zh-CN" sz="2000" dirty="0" smtClean="0"/>
          </a:p>
          <a:p>
            <a:endParaRPr lang="zh-CN" altLang="en-US" sz="2000" dirty="0"/>
          </a:p>
          <a:p>
            <a:r>
              <a:rPr lang="en-US" altLang="zh-CN" sz="2000" dirty="0"/>
              <a:t>$ </a:t>
            </a:r>
            <a:r>
              <a:rPr lang="en-US" altLang="zh-CN" sz="2000" dirty="0" err="1"/>
              <a:t>sudo</a:t>
            </a:r>
            <a:r>
              <a:rPr lang="en-US" altLang="zh-CN" sz="2000" dirty="0"/>
              <a:t> </a:t>
            </a:r>
            <a:r>
              <a:rPr lang="en-US" altLang="zh-CN" sz="2000" dirty="0" err="1"/>
              <a:t>usermod</a:t>
            </a:r>
            <a:r>
              <a:rPr lang="en-US" altLang="zh-CN" sz="2000" dirty="0"/>
              <a:t> </a:t>
            </a:r>
            <a:r>
              <a:rPr lang="en-US" altLang="zh-CN" sz="2000" dirty="0"/>
              <a:t>-</a:t>
            </a:r>
            <a:r>
              <a:rPr lang="en-US" altLang="zh-CN" sz="2000" dirty="0" err="1"/>
              <a:t>aG</a:t>
            </a:r>
            <a:r>
              <a:rPr lang="en-US" altLang="zh-CN" sz="2000" dirty="0"/>
              <a:t> </a:t>
            </a:r>
            <a:r>
              <a:rPr lang="en-US" altLang="zh-CN" sz="2000" dirty="0" err="1"/>
              <a:t>docker</a:t>
            </a:r>
            <a:r>
              <a:rPr lang="en-US" altLang="zh-CN" sz="2000" dirty="0"/>
              <a:t> </a:t>
            </a:r>
            <a:r>
              <a:rPr lang="en-US" altLang="zh-CN" sz="2000" dirty="0"/>
              <a:t>$</a:t>
            </a:r>
            <a:r>
              <a:rPr lang="en-US" altLang="zh-CN" sz="2000" dirty="0" smtClean="0"/>
              <a:t>USER</a:t>
            </a:r>
          </a:p>
          <a:p>
            <a:endParaRPr lang="en-US" altLang="zh-CN" sz="2000" b="0" i="0" u="none" strike="noStrike" dirty="0">
              <a:solidFill>
                <a:srgbClr val="111111"/>
              </a:solidFill>
              <a:effectLst/>
            </a:endParaRPr>
          </a:p>
          <a:p>
            <a:r>
              <a:rPr lang="en-US" altLang="zh-CN" sz="2000" dirty="0"/>
              <a:t>Docker </a:t>
            </a:r>
            <a:r>
              <a:rPr lang="zh-CN" altLang="en-US" sz="2000" dirty="0"/>
              <a:t>是服务器</a:t>
            </a:r>
            <a:r>
              <a:rPr lang="en-US" altLang="zh-CN" sz="2000" dirty="0"/>
              <a:t>----</a:t>
            </a:r>
            <a:r>
              <a:rPr lang="zh-CN" altLang="en-US" sz="2000" dirty="0"/>
              <a:t>客户端架构。命令行运行</a:t>
            </a:r>
            <a:r>
              <a:rPr lang="en-US" altLang="zh-CN" sz="2000" dirty="0" err="1"/>
              <a:t>docker</a:t>
            </a:r>
            <a:r>
              <a:rPr lang="zh-CN" altLang="en-US" sz="2000" dirty="0"/>
              <a:t>命令的时候，需要本机有 </a:t>
            </a:r>
            <a:r>
              <a:rPr lang="en-US" altLang="zh-CN" sz="2000" dirty="0"/>
              <a:t>Docker </a:t>
            </a:r>
            <a:r>
              <a:rPr lang="zh-CN" altLang="en-US" sz="2000" dirty="0"/>
              <a:t>服务。如果这项服务没有启动，可以用下面的命令启动（</a:t>
            </a:r>
            <a:r>
              <a:rPr lang="zh-CN" altLang="en-US" sz="2000" u="sng" dirty="0">
                <a:hlinkClick r:id="rId3"/>
              </a:rPr>
              <a:t>官方文档</a:t>
            </a:r>
            <a:r>
              <a:rPr lang="zh-CN" altLang="en-US" sz="2000" dirty="0"/>
              <a:t>）。</a:t>
            </a:r>
          </a:p>
          <a:p>
            <a:r>
              <a:rPr lang="en-US" altLang="zh-CN" sz="2000" dirty="0"/>
              <a:t># service </a:t>
            </a:r>
            <a:r>
              <a:rPr lang="zh-CN" altLang="en-US" sz="2000" dirty="0"/>
              <a:t>命令的用法 </a:t>
            </a:r>
            <a:endParaRPr lang="en-US" altLang="zh-CN" sz="2000" dirty="0" smtClean="0"/>
          </a:p>
          <a:p>
            <a:r>
              <a:rPr lang="en-US" altLang="zh-CN" sz="2000" dirty="0" smtClean="0"/>
              <a:t>$ </a:t>
            </a:r>
            <a:r>
              <a:rPr lang="en-US" altLang="zh-CN" sz="2000" dirty="0" err="1"/>
              <a:t>sudo</a:t>
            </a:r>
            <a:r>
              <a:rPr lang="en-US" altLang="zh-CN" sz="2000" dirty="0"/>
              <a:t> service </a:t>
            </a:r>
            <a:r>
              <a:rPr lang="en-US" altLang="zh-CN" sz="2000" dirty="0" err="1"/>
              <a:t>docker</a:t>
            </a:r>
            <a:r>
              <a:rPr lang="en-US" altLang="zh-CN" sz="2000" dirty="0"/>
              <a:t> start </a:t>
            </a:r>
            <a:endParaRPr lang="en-US" altLang="zh-CN" sz="2000" dirty="0" smtClean="0"/>
          </a:p>
          <a:p>
            <a:r>
              <a:rPr lang="en-US" altLang="zh-CN" sz="2000" dirty="0" smtClean="0"/>
              <a:t># </a:t>
            </a:r>
            <a:r>
              <a:rPr lang="en-US" altLang="zh-CN" sz="2000" dirty="0" err="1"/>
              <a:t>systemctl</a:t>
            </a:r>
            <a:r>
              <a:rPr lang="en-US" altLang="zh-CN" sz="2000" dirty="0"/>
              <a:t> </a:t>
            </a:r>
            <a:r>
              <a:rPr lang="zh-CN" altLang="en-US" sz="2000" dirty="0"/>
              <a:t>命令的用</a:t>
            </a:r>
            <a:r>
              <a:rPr lang="zh-CN" altLang="en-US" sz="2000" dirty="0" smtClean="0"/>
              <a:t>法</a:t>
            </a:r>
            <a:endParaRPr lang="en-US" altLang="zh-CN" sz="2000" dirty="0" smtClean="0"/>
          </a:p>
          <a:p>
            <a:r>
              <a:rPr lang="en-US" altLang="zh-CN" sz="2000" dirty="0" smtClean="0"/>
              <a:t>$ </a:t>
            </a:r>
            <a:r>
              <a:rPr lang="en-US" altLang="zh-CN" sz="2000" dirty="0" err="1"/>
              <a:t>sudo</a:t>
            </a:r>
            <a:r>
              <a:rPr lang="en-US" altLang="zh-CN" sz="2000" dirty="0"/>
              <a:t> </a:t>
            </a:r>
            <a:r>
              <a:rPr lang="en-US" altLang="zh-CN" sz="2000" dirty="0" err="1"/>
              <a:t>systemctl</a:t>
            </a:r>
            <a:r>
              <a:rPr lang="en-US" altLang="zh-CN" sz="2000" dirty="0"/>
              <a:t> start </a:t>
            </a:r>
            <a:r>
              <a:rPr lang="en-US" altLang="zh-CN" sz="2000" dirty="0" err="1"/>
              <a:t>docker</a:t>
            </a:r>
            <a:endParaRPr lang="zh-CN" altLang="en-US" sz="2000" b="0" i="0" u="none" strike="noStrike" dirty="0">
              <a:solidFill>
                <a:srgbClr val="111111"/>
              </a:solidFill>
              <a:effectLst/>
            </a:endParaRPr>
          </a:p>
        </p:txBody>
      </p:sp>
    </p:spTree>
    <p:extLst>
      <p:ext uri="{BB962C8B-B14F-4D97-AF65-F5344CB8AC3E}">
        <p14:creationId xmlns:p14="http://schemas.microsoft.com/office/powerpoint/2010/main" val="619974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3429894" y="-2708"/>
            <a:ext cx="87625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Requirements</a:t>
            </a:r>
          </a:p>
          <a:p>
            <a:pPr algn="ctr"/>
            <a:endParaRPr kumimoji="1" lang="zh-CN" altLang="en-US" dirty="0">
              <a:solidFill>
                <a:prstClr val="white"/>
              </a:solidFill>
            </a:endParaRPr>
          </a:p>
        </p:txBody>
      </p:sp>
      <p:sp>
        <p:nvSpPr>
          <p:cNvPr id="68" name="矩形 67"/>
          <p:cNvSpPr/>
          <p:nvPr/>
        </p:nvSpPr>
        <p:spPr>
          <a:xfrm>
            <a:off x="4993473" y="2486108"/>
            <a:ext cx="6604167" cy="707886"/>
          </a:xfrm>
          <a:prstGeom prst="rect">
            <a:avLst/>
          </a:prstGeom>
        </p:spPr>
        <p:txBody>
          <a:bodyPr wrap="square">
            <a:spAutoFit/>
          </a:bodyPr>
          <a:lstStyle/>
          <a:p>
            <a:r>
              <a:rPr lang="en-US" altLang="zh-CN" sz="4000" b="1" dirty="0" smtClean="0">
                <a:solidFill>
                  <a:schemeClr val="tx2"/>
                </a:solidFill>
                <a:latin typeface="Microsoft YaHei" charset="-122"/>
                <a:ea typeface="Microsoft YaHei" charset="-122"/>
                <a:cs typeface="Microsoft YaHei" charset="-122"/>
                <a:sym typeface="Segoe UI" panose="020B0502040204020203" pitchFamily="34" charset="0"/>
              </a:rPr>
              <a:t>Docker</a:t>
            </a:r>
            <a:r>
              <a:rPr lang="zh-CN" altLang="en-US" sz="4000" b="1" dirty="0" smtClean="0">
                <a:solidFill>
                  <a:schemeClr val="tx2"/>
                </a:solidFill>
                <a:latin typeface="Microsoft YaHei" charset="-122"/>
                <a:ea typeface="Microsoft YaHei" charset="-122"/>
                <a:cs typeface="Microsoft YaHei" charset="-122"/>
                <a:sym typeface="Segoe UI" panose="020B0502040204020203" pitchFamily="34" charset="0"/>
              </a:rPr>
              <a:t>的核心概念</a:t>
            </a:r>
            <a:endParaRPr lang="en-US" altLang="zh-CN" sz="4000" b="1" dirty="0">
              <a:solidFill>
                <a:schemeClr val="tx2"/>
              </a:solidFill>
              <a:latin typeface="Microsoft YaHei" charset="-122"/>
              <a:ea typeface="Microsoft YaHei" charset="-122"/>
              <a:cs typeface="Microsoft YaHei" charset="-122"/>
              <a:sym typeface="Segoe UI" panose="020B0502040204020203" pitchFamily="34" charset="0"/>
            </a:endParaRPr>
          </a:p>
        </p:txBody>
      </p:sp>
      <p:sp>
        <p:nvSpPr>
          <p:cNvPr id="71" name="文本框 70"/>
          <p:cNvSpPr txBox="1"/>
          <p:nvPr/>
        </p:nvSpPr>
        <p:spPr>
          <a:xfrm>
            <a:off x="9812729" y="6459634"/>
            <a:ext cx="2058577" cy="261610"/>
          </a:xfrm>
          <a:prstGeom prst="rect">
            <a:avLst/>
          </a:prstGeom>
          <a:noFill/>
        </p:spPr>
        <p:txBody>
          <a:bodyPr wrap="none" rtlCol="0">
            <a:spAutoFit/>
          </a:bodyPr>
          <a:lstStyle/>
          <a:p>
            <a:r>
              <a:rPr kumimoji="1" lang="en-US" altLang="zh-CN" sz="1100" dirty="0">
                <a:solidFill>
                  <a:prstClr val="black">
                    <a:lumMod val="65000"/>
                    <a:lumOff val="35000"/>
                  </a:prstClr>
                </a:solidFill>
              </a:rPr>
              <a:t>www.andrew-programming.com</a:t>
            </a:r>
            <a:endParaRPr kumimoji="1" lang="de-DE" altLang="zh-CN" sz="1100" dirty="0">
              <a:solidFill>
                <a:prstClr val="black">
                  <a:lumMod val="65000"/>
                  <a:lumOff val="35000"/>
                </a:prstClr>
              </a:solidFill>
            </a:endParaRPr>
          </a:p>
        </p:txBody>
      </p:sp>
      <p:grpSp>
        <p:nvGrpSpPr>
          <p:cNvPr id="2" name="组合 1"/>
          <p:cNvGrpSpPr/>
          <p:nvPr/>
        </p:nvGrpSpPr>
        <p:grpSpPr>
          <a:xfrm>
            <a:off x="4188822" y="2508671"/>
            <a:ext cx="726266" cy="726266"/>
            <a:chOff x="4015665" y="709251"/>
            <a:chExt cx="499946" cy="499946"/>
          </a:xfrm>
        </p:grpSpPr>
        <p:sp>
          <p:nvSpPr>
            <p:cNvPr id="72"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3" name="文本框 72"/>
            <p:cNvSpPr txBox="1"/>
            <p:nvPr/>
          </p:nvSpPr>
          <p:spPr>
            <a:xfrm>
              <a:off x="4125243" y="758498"/>
              <a:ext cx="220916" cy="275427"/>
            </a:xfrm>
            <a:prstGeom prst="rect">
              <a:avLst/>
            </a:prstGeom>
            <a:noFill/>
          </p:spPr>
          <p:txBody>
            <a:bodyPr wrap="none" rtlCol="0">
              <a:spAutoFit/>
            </a:bodyPr>
            <a:lstStyle/>
            <a:p>
              <a:r>
                <a:rPr kumimoji="1" lang="en-US" altLang="zh-CN" sz="2000" dirty="0">
                  <a:solidFill>
                    <a:prstClr val="white"/>
                  </a:solidFill>
                  <a:latin typeface="Impact" charset="0"/>
                  <a:ea typeface="Impact" charset="0"/>
                  <a:cs typeface="Impact" charset="0"/>
                </a:rPr>
                <a:t>3</a:t>
              </a:r>
              <a:endParaRPr kumimoji="1" lang="zh-CN" altLang="en-US" sz="2000" dirty="0">
                <a:solidFill>
                  <a:prstClr val="white"/>
                </a:solidFill>
                <a:latin typeface="Impact" charset="0"/>
                <a:ea typeface="Impact" charset="0"/>
                <a:cs typeface="Impact" charset="0"/>
              </a:endParaRPr>
            </a:p>
          </p:txBody>
        </p:sp>
      </p:grpSp>
      <p:pic>
        <p:nvPicPr>
          <p:cNvPr id="26" name="图片 25"/>
          <p:cNvPicPr>
            <a:picLocks noChangeAspect="1"/>
          </p:cNvPicPr>
          <p:nvPr/>
        </p:nvPicPr>
        <p:blipFill rotWithShape="1">
          <a:blip r:embed="rId3" cstate="screen">
            <a:duotone>
              <a:prstClr val="black"/>
              <a:schemeClr val="accent1">
                <a:tint val="45000"/>
                <a:satMod val="400000"/>
              </a:schemeClr>
            </a:duotone>
            <a:alphaModFix amt="28000"/>
            <a:extLst>
              <a:ext uri="{BEBA8EAE-BF5A-486C-A8C5-ECC9F3942E4B}">
                <a14:imgProps xmlns:a14="http://schemas.microsoft.com/office/drawing/2010/main">
                  <a14:imgLayer r:embed="rId4">
                    <a14:imgEffect>
                      <a14:colorTemperature colorTemp="4730"/>
                    </a14:imgEffect>
                    <a14:imgEffect>
                      <a14:saturation sat="189000"/>
                    </a14:imgEffect>
                  </a14:imgLayer>
                </a14:imgProps>
              </a:ext>
            </a:extLst>
          </a:blip>
          <a:srcRect/>
          <a:stretch>
            <a:fillRect/>
          </a:stretch>
        </p:blipFill>
        <p:spPr>
          <a:xfrm>
            <a:off x="0" y="330200"/>
            <a:ext cx="3413922" cy="6858000"/>
          </a:xfrm>
          <a:prstGeom prst="rect">
            <a:avLst/>
          </a:prstGeom>
        </p:spPr>
      </p:pic>
      <p:grpSp>
        <p:nvGrpSpPr>
          <p:cNvPr id="27" name="组合 4"/>
          <p:cNvGrpSpPr/>
          <p:nvPr/>
        </p:nvGrpSpPr>
        <p:grpSpPr>
          <a:xfrm>
            <a:off x="-112162" y="0"/>
            <a:ext cx="2601433" cy="1211774"/>
            <a:chOff x="335361" y="908719"/>
            <a:chExt cx="2601433" cy="1211774"/>
          </a:xfrm>
        </p:grpSpPr>
        <p:sp>
          <p:nvSpPr>
            <p:cNvPr id="28" name="TextBox 3"/>
            <p:cNvSpPr txBox="1"/>
            <p:nvPr/>
          </p:nvSpPr>
          <p:spPr>
            <a:xfrm>
              <a:off x="1039333" y="1689606"/>
              <a:ext cx="1897461" cy="430887"/>
            </a:xfrm>
            <a:prstGeom prst="rect">
              <a:avLst/>
            </a:prstGeom>
            <a:noFill/>
          </p:spPr>
          <p:txBody>
            <a:bodyPr wrap="square" rtlCol="0">
              <a:spAutoFit/>
            </a:bodyPr>
            <a:lstStyle/>
            <a:p>
              <a:r>
                <a:rPr lang="en-US" altLang="zh-CN" sz="2200" dirty="0">
                  <a:solidFill>
                    <a:prstClr val="white"/>
                  </a:solidFill>
                  <a:latin typeface="Calibri Light" panose="020F0302020204030204"/>
                  <a:ea typeface="JQBiaoSongJT" charset="-122"/>
                  <a:cs typeface="JQBiaoSongJT" charset="-122"/>
                  <a:sym typeface="Segoe UI" panose="020B0502040204020203" pitchFamily="34" charset="0"/>
                </a:rPr>
                <a:t>CONTENTS</a:t>
              </a:r>
              <a:endParaRPr lang="zh-CN" altLang="en-US" sz="2200" dirty="0">
                <a:solidFill>
                  <a:prstClr val="white"/>
                </a:solidFill>
                <a:latin typeface="Calibri Light" panose="020F0302020204030204"/>
                <a:ea typeface="JQBiaoSongJT" charset="-122"/>
                <a:cs typeface="JQBiaoSongJT" charset="-122"/>
                <a:sym typeface="Segoe UI" panose="020B0502040204020203" pitchFamily="34" charset="0"/>
              </a:endParaRPr>
            </a:p>
          </p:txBody>
        </p:sp>
        <p:cxnSp>
          <p:nvCxnSpPr>
            <p:cNvPr id="30" name="直接连接符 10"/>
            <p:cNvCxnSpPr/>
            <p:nvPr/>
          </p:nvCxnSpPr>
          <p:spPr>
            <a:xfrm>
              <a:off x="1028700" y="908719"/>
              <a:ext cx="0" cy="1167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335361" y="1657707"/>
              <a:ext cx="2344999" cy="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Picture 7"/>
          <p:cNvPicPr>
            <a:picLocks noChangeAspect="1"/>
          </p:cNvPicPr>
          <p:nvPr/>
        </p:nvPicPr>
        <p:blipFill>
          <a:blip r:embed="rId5">
            <a:alphaModFix amt="31000"/>
            <a:extLst>
              <a:ext uri="{28A0092B-C50C-407E-A947-70E740481C1C}">
                <a14:useLocalDpi xmlns:a14="http://schemas.microsoft.com/office/drawing/2010/main" val="0"/>
              </a:ext>
            </a:extLst>
          </a:blip>
          <a:srcRect/>
          <a:stretch>
            <a:fillRect/>
          </a:stretch>
        </p:blipFill>
        <p:spPr bwMode="auto">
          <a:xfrm>
            <a:off x="8801285" y="4584361"/>
            <a:ext cx="4081463" cy="2185987"/>
          </a:xfrm>
          <a:prstGeom prst="rect">
            <a:avLst/>
          </a:prstGeom>
          <a:noFill/>
          <a:ln>
            <a:noFill/>
          </a:ln>
          <a:extLst>
            <a:ext uri="{909E8E84-426E-40DD-AFC4-6F175D3DCCD1}">
              <a14:hiddenFill xmlns:a14="http://schemas.microsoft.com/office/drawing/2010/main">
                <a:solidFill>
                  <a:srgbClr val="FFFFFF">
                    <a:alpha val="3098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84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的三大核心概念</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860966" y="1026428"/>
            <a:ext cx="6299200" cy="1754326"/>
          </a:xfrm>
          <a:prstGeom prst="rect">
            <a:avLst/>
          </a:prstGeom>
          <a:noFill/>
        </p:spPr>
        <p:txBody>
          <a:bodyPr wrap="square" rtlCol="0">
            <a:spAutoFit/>
          </a:bodyPr>
          <a:lstStyle/>
          <a:p>
            <a:pPr marL="342900" indent="-342900">
              <a:lnSpc>
                <a:spcPct val="150000"/>
              </a:lnSpc>
              <a:buFont typeface="+mj-lt"/>
              <a:buAutoNum type="arabicPeriod"/>
            </a:pPr>
            <a:r>
              <a:rPr kumimoji="1" lang="zh-CN" altLang="en-US" sz="2400" dirty="0" smtClean="0"/>
              <a:t>镜像（</a:t>
            </a:r>
            <a:r>
              <a:rPr kumimoji="1" lang="en-US" altLang="zh-CN" sz="2400" dirty="0" smtClean="0"/>
              <a:t>Image</a:t>
            </a:r>
            <a:r>
              <a:rPr kumimoji="1" lang="zh-CN" altLang="en-US" sz="2400" dirty="0" smtClean="0"/>
              <a:t>）</a:t>
            </a:r>
            <a:endParaRPr kumimoji="1" lang="en-US" altLang="zh-CN" sz="2400" dirty="0" smtClean="0"/>
          </a:p>
          <a:p>
            <a:pPr marL="342900" indent="-342900">
              <a:lnSpc>
                <a:spcPct val="150000"/>
              </a:lnSpc>
              <a:buFont typeface="+mj-lt"/>
              <a:buAutoNum type="arabicPeriod"/>
            </a:pPr>
            <a:r>
              <a:rPr kumimoji="1" lang="zh-CN" altLang="en-US" sz="2400" dirty="0" smtClean="0"/>
              <a:t>容器（</a:t>
            </a:r>
            <a:r>
              <a:rPr kumimoji="1" lang="en-US" altLang="zh-CN" sz="2400" dirty="0" smtClean="0"/>
              <a:t>Container</a:t>
            </a:r>
            <a:r>
              <a:rPr kumimoji="1" lang="zh-CN" altLang="en-US" sz="2400" dirty="0" smtClean="0"/>
              <a:t>）</a:t>
            </a:r>
            <a:endParaRPr kumimoji="1" lang="en-US" altLang="zh-CN" sz="2400" dirty="0" smtClean="0"/>
          </a:p>
          <a:p>
            <a:pPr marL="342900" indent="-342900">
              <a:lnSpc>
                <a:spcPct val="150000"/>
              </a:lnSpc>
              <a:buFont typeface="+mj-lt"/>
              <a:buAutoNum type="arabicPeriod"/>
            </a:pPr>
            <a:r>
              <a:rPr kumimoji="1" lang="zh-CN" altLang="en-US" sz="2400" dirty="0" smtClean="0"/>
              <a:t>仓库（</a:t>
            </a:r>
            <a:r>
              <a:rPr kumimoji="1" lang="en-US" altLang="zh-CN" sz="2400" dirty="0" smtClean="0"/>
              <a:t>Repository</a:t>
            </a:r>
            <a:r>
              <a:rPr kumimoji="1" lang="zh-CN" altLang="en-US" sz="2400" dirty="0" smtClean="0"/>
              <a:t>）</a:t>
            </a:r>
            <a:endParaRPr kumimoji="1" lang="zh-CN" altLang="en-US" sz="2400" dirty="0"/>
          </a:p>
        </p:txBody>
      </p:sp>
    </p:spTree>
    <p:extLst>
      <p:ext uri="{BB962C8B-B14F-4D97-AF65-F5344CB8AC3E}">
        <p14:creationId xmlns:p14="http://schemas.microsoft.com/office/powerpoint/2010/main" val="1380664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的三大核心概念 </a:t>
            </a:r>
            <a:r>
              <a:rPr lang="mr-IN" altLang="zh-CN" dirty="0" smtClean="0"/>
              <a:t>–</a:t>
            </a:r>
            <a:r>
              <a:rPr lang="zh-CN" altLang="en-US" dirty="0" smtClean="0"/>
              <a:t> 镜像（</a:t>
            </a:r>
            <a:r>
              <a:rPr lang="en-US" altLang="zh-CN" dirty="0" smtClean="0"/>
              <a:t>Image</a:t>
            </a:r>
            <a:r>
              <a:rPr lang="zh-CN" altLang="en-US" dirty="0" smtClean="0"/>
              <a:t>）</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685800" y="1001028"/>
            <a:ext cx="10826122" cy="1697837"/>
          </a:xfrm>
          <a:prstGeom prst="rect">
            <a:avLst/>
          </a:prstGeom>
          <a:noFill/>
        </p:spPr>
        <p:txBody>
          <a:bodyPr wrap="square" rtlCol="0">
            <a:spAutoFit/>
          </a:bodyPr>
          <a:lstStyle/>
          <a:p>
            <a:pPr>
              <a:lnSpc>
                <a:spcPct val="150000"/>
              </a:lnSpc>
            </a:pPr>
            <a:r>
              <a:rPr lang="en-US" altLang="zh-CN" sz="2400" b="1" dirty="0"/>
              <a:t>Docker </a:t>
            </a:r>
            <a:r>
              <a:rPr lang="zh-CN" altLang="en-US" sz="2400" b="1" dirty="0"/>
              <a:t>把应用程序及其依赖，打包在 </a:t>
            </a:r>
            <a:r>
              <a:rPr lang="en-US" altLang="zh-CN" sz="2400" b="1" dirty="0"/>
              <a:t>image </a:t>
            </a:r>
            <a:r>
              <a:rPr lang="zh-CN" altLang="en-US" sz="2400" b="1" dirty="0"/>
              <a:t>文件里面。</a:t>
            </a:r>
            <a:r>
              <a:rPr lang="zh-CN" altLang="en-US" sz="2400" dirty="0"/>
              <a:t>只有通过这个文件，才能生成 </a:t>
            </a:r>
            <a:r>
              <a:rPr lang="en-US" altLang="zh-CN" sz="2400" dirty="0"/>
              <a:t>Docker </a:t>
            </a:r>
            <a:r>
              <a:rPr lang="zh-CN" altLang="en-US" sz="2400" dirty="0"/>
              <a:t>容器。</a:t>
            </a:r>
            <a:r>
              <a:rPr lang="en-US" altLang="zh-CN" sz="2400" dirty="0"/>
              <a:t>image </a:t>
            </a:r>
            <a:r>
              <a:rPr lang="zh-CN" altLang="en-US" sz="2400" dirty="0"/>
              <a:t>文件可以看作是容器的模板。</a:t>
            </a:r>
            <a:r>
              <a:rPr lang="en-US" altLang="zh-CN" sz="2400" dirty="0"/>
              <a:t>Docker </a:t>
            </a:r>
            <a:r>
              <a:rPr lang="zh-CN" altLang="en-US" sz="2400" dirty="0"/>
              <a:t>根据 </a:t>
            </a:r>
            <a:r>
              <a:rPr lang="en-US" altLang="zh-CN" sz="2400" dirty="0"/>
              <a:t>image </a:t>
            </a:r>
            <a:r>
              <a:rPr lang="zh-CN" altLang="en-US" sz="2400" dirty="0"/>
              <a:t>文件生成容器的实例。同一个 </a:t>
            </a:r>
            <a:r>
              <a:rPr lang="en-US" altLang="zh-CN" sz="2400" dirty="0"/>
              <a:t>image </a:t>
            </a:r>
            <a:r>
              <a:rPr lang="zh-CN" altLang="en-US" sz="2400" dirty="0"/>
              <a:t>文件，可以生成多个同时运行的容器实例。</a:t>
            </a:r>
            <a:endParaRPr kumimoji="1" lang="zh-CN" altLang="en-US" sz="2400" dirty="0"/>
          </a:p>
        </p:txBody>
      </p:sp>
    </p:spTree>
    <p:extLst>
      <p:ext uri="{BB962C8B-B14F-4D97-AF65-F5344CB8AC3E}">
        <p14:creationId xmlns:p14="http://schemas.microsoft.com/office/powerpoint/2010/main" val="1837221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的三大核心概念 </a:t>
            </a:r>
            <a:r>
              <a:rPr lang="mr-IN" altLang="zh-CN" dirty="0" smtClean="0"/>
              <a:t>–</a:t>
            </a:r>
            <a:r>
              <a:rPr lang="zh-CN" altLang="en-US" dirty="0" smtClean="0"/>
              <a:t> 容器（</a:t>
            </a:r>
            <a:r>
              <a:rPr lang="en-US" altLang="zh-CN" dirty="0" smtClean="0"/>
              <a:t>Container</a:t>
            </a:r>
            <a:r>
              <a:rPr lang="zh-CN" altLang="en-US" dirty="0" smtClean="0"/>
              <a:t>）</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304800" y="1293128"/>
            <a:ext cx="5118100" cy="3785652"/>
          </a:xfrm>
          <a:prstGeom prst="rect">
            <a:avLst/>
          </a:prstGeom>
          <a:noFill/>
        </p:spPr>
        <p:txBody>
          <a:bodyPr wrap="square" rtlCol="0">
            <a:spAutoFit/>
          </a:bodyPr>
          <a:lstStyle/>
          <a:p>
            <a:r>
              <a:rPr kumimoji="1" lang="zh-CN" altLang="en-US" sz="2400" dirty="0" smtClean="0"/>
              <a:t>容器是根据镜像所创建出来的实例，</a:t>
            </a:r>
            <a:r>
              <a:rPr kumimoji="1" lang="en-US" altLang="zh-CN" sz="2400" dirty="0" smtClean="0"/>
              <a:t>Docker</a:t>
            </a:r>
            <a:r>
              <a:rPr kumimoji="1" lang="zh-CN" altLang="en-US" sz="2400" dirty="0" smtClean="0"/>
              <a:t>利用容器来运行和隔离应用。</a:t>
            </a:r>
            <a:endParaRPr kumimoji="1" lang="en-US" altLang="zh-CN" sz="2400" dirty="0" smtClean="0"/>
          </a:p>
          <a:p>
            <a:r>
              <a:rPr kumimoji="1" lang="zh-CN" altLang="en-US" sz="2400" dirty="0" smtClean="0"/>
              <a:t>我们可以启动，开始，停止，删除一个容器，容器都是相互隔离，互不可见的。</a:t>
            </a:r>
            <a:endParaRPr kumimoji="1" lang="en-US" altLang="zh-CN" sz="2400" dirty="0" smtClean="0"/>
          </a:p>
          <a:p>
            <a:r>
              <a:rPr kumimoji="1" lang="zh-CN" altLang="en-US" sz="2400" dirty="0" smtClean="0"/>
              <a:t>我们可以把容器当作一个简易版的</a:t>
            </a:r>
            <a:r>
              <a:rPr kumimoji="1" lang="en-US" altLang="zh-CN" sz="2400" dirty="0" smtClean="0"/>
              <a:t>Linux</a:t>
            </a:r>
            <a:r>
              <a:rPr kumimoji="1" lang="zh-CN" altLang="en-US" sz="2400" dirty="0" smtClean="0"/>
              <a:t>系统环境。</a:t>
            </a:r>
            <a:endParaRPr kumimoji="1" lang="en-US" altLang="zh-CN" sz="2400" dirty="0" smtClean="0"/>
          </a:p>
          <a:p>
            <a:r>
              <a:rPr kumimoji="1" lang="zh-CN" altLang="en-US" sz="2400" dirty="0" smtClean="0"/>
              <a:t>镜像自身是只读的。容器从镜像启动的时候，</a:t>
            </a:r>
            <a:r>
              <a:rPr kumimoji="1" lang="en-US" altLang="zh-CN" sz="2400" dirty="0" smtClean="0"/>
              <a:t>Docker</a:t>
            </a:r>
            <a:r>
              <a:rPr kumimoji="1" lang="zh-CN" altLang="en-US" sz="2400" dirty="0" smtClean="0"/>
              <a:t>会在镜像的最上层创建一个可写层，镜像本身将保持不变。</a:t>
            </a:r>
            <a:endParaRPr kumimoji="1" lang="zh-CN" altLang="en-US" sz="2400" dirty="0"/>
          </a:p>
        </p:txBody>
      </p:sp>
      <p:pic>
        <p:nvPicPr>
          <p:cNvPr id="10242" name="Picture 2" descr="éååå®¹å¨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345" y="1293128"/>
            <a:ext cx="6292205" cy="376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2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286933"/>
            <a:ext cx="10515600" cy="571842"/>
          </a:xfrm>
        </p:spPr>
        <p:txBody>
          <a:bodyPr/>
          <a:lstStyle/>
          <a:p>
            <a:r>
              <a:rPr lang="en-US" altLang="zh-CN" dirty="0" smtClean="0"/>
              <a:t>Docker</a:t>
            </a:r>
            <a:r>
              <a:rPr lang="zh-CN" altLang="en-US" dirty="0" smtClean="0"/>
              <a:t>的三大核心概念 </a:t>
            </a:r>
            <a:r>
              <a:rPr lang="mr-IN" altLang="zh-CN" dirty="0" smtClean="0"/>
              <a:t>–</a:t>
            </a:r>
            <a:r>
              <a:rPr lang="zh-CN" altLang="en-US" dirty="0" smtClean="0"/>
              <a:t> 仓库（</a:t>
            </a:r>
            <a:r>
              <a:rPr lang="en-US" altLang="zh-CN" dirty="0" smtClean="0"/>
              <a:t>Repository</a:t>
            </a:r>
            <a:r>
              <a:rPr lang="zh-CN" altLang="en-US" dirty="0" smtClean="0"/>
              <a:t>）</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8" name="文本框 7"/>
          <p:cNvSpPr txBox="1"/>
          <p:nvPr/>
        </p:nvSpPr>
        <p:spPr>
          <a:xfrm>
            <a:off x="304800" y="1293128"/>
            <a:ext cx="11207122" cy="830997"/>
          </a:xfrm>
          <a:prstGeom prst="rect">
            <a:avLst/>
          </a:prstGeom>
          <a:noFill/>
        </p:spPr>
        <p:txBody>
          <a:bodyPr wrap="square" rtlCol="0">
            <a:spAutoFit/>
          </a:bodyPr>
          <a:lstStyle/>
          <a:p>
            <a:r>
              <a:rPr kumimoji="1" lang="zh-CN" altLang="en-US" sz="2400" dirty="0" smtClean="0"/>
              <a:t>类似代码仓库，是</a:t>
            </a:r>
            <a:r>
              <a:rPr kumimoji="1" lang="en-US" altLang="zh-CN" sz="2400" dirty="0" smtClean="0"/>
              <a:t>Docker</a:t>
            </a:r>
            <a:r>
              <a:rPr kumimoji="1" lang="zh-CN" altLang="en-US" sz="2400" dirty="0" smtClean="0"/>
              <a:t>用来存放镜像的地方。实际上我们经常把</a:t>
            </a:r>
            <a:r>
              <a:rPr kumimoji="1" lang="en-US" altLang="zh-CN" sz="2400" dirty="0" smtClean="0"/>
              <a:t>Docker</a:t>
            </a:r>
            <a:r>
              <a:rPr kumimoji="1" lang="zh-CN" altLang="en-US" sz="2400" dirty="0" smtClean="0"/>
              <a:t> </a:t>
            </a:r>
            <a:r>
              <a:rPr kumimoji="1" lang="en-US" altLang="zh-CN" sz="2400" dirty="0" smtClean="0"/>
              <a:t>Repository</a:t>
            </a:r>
            <a:r>
              <a:rPr kumimoji="1" lang="zh-CN" altLang="en-US" sz="2400" dirty="0" smtClean="0"/>
              <a:t>和 </a:t>
            </a:r>
            <a:r>
              <a:rPr kumimoji="1" lang="en-US" altLang="zh-CN" sz="2400" dirty="0" smtClean="0"/>
              <a:t>Docker</a:t>
            </a:r>
            <a:r>
              <a:rPr kumimoji="1" lang="zh-CN" altLang="en-US" sz="2400" dirty="0" smtClean="0"/>
              <a:t> </a:t>
            </a:r>
            <a:r>
              <a:rPr kumimoji="1" lang="en-US" altLang="zh-CN" sz="2400" dirty="0" smtClean="0"/>
              <a:t>Registry</a:t>
            </a:r>
            <a:r>
              <a:rPr kumimoji="1" lang="zh-CN" altLang="en-US" sz="2400" dirty="0" smtClean="0"/>
              <a:t>混为一谈。其实，注册服务器才是我们口中常说的仓库。</a:t>
            </a:r>
            <a:endParaRPr kumimoji="1" lang="zh-CN" altLang="en-US" sz="2400" dirty="0"/>
          </a:p>
        </p:txBody>
      </p:sp>
      <p:pic>
        <p:nvPicPr>
          <p:cNvPr id="3" name="图片 2"/>
          <p:cNvPicPr>
            <a:picLocks noChangeAspect="1"/>
          </p:cNvPicPr>
          <p:nvPr/>
        </p:nvPicPr>
        <p:blipFill>
          <a:blip r:embed="rId2"/>
          <a:stretch>
            <a:fillRect/>
          </a:stretch>
        </p:blipFill>
        <p:spPr>
          <a:xfrm>
            <a:off x="488950" y="2558478"/>
            <a:ext cx="5930900" cy="3225800"/>
          </a:xfrm>
          <a:prstGeom prst="rect">
            <a:avLst/>
          </a:prstGeom>
        </p:spPr>
      </p:pic>
      <p:pic>
        <p:nvPicPr>
          <p:cNvPr id="11266" name="Picture 2" descr="https://timgsa.baidu.com/timg?image&amp;quality=80&amp;size=b9999_10000&amp;sec=1563382367698&amp;di=932d2a0247873e2153f5421ebf925504&amp;imgtype=0&amp;src=http%3A%2F%2Fphotocdn.sohu.com%2F20150807%2FImg4183651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22" y="3241126"/>
            <a:ext cx="4576577" cy="2540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802622" y="2563577"/>
            <a:ext cx="3251146" cy="461665"/>
          </a:xfrm>
          <a:prstGeom prst="rect">
            <a:avLst/>
          </a:prstGeom>
        </p:spPr>
        <p:txBody>
          <a:bodyPr wrap="none">
            <a:spAutoFit/>
          </a:bodyPr>
          <a:lstStyle/>
          <a:p>
            <a:r>
              <a:rPr lang="en-US" altLang="zh-CN" sz="2400" dirty="0">
                <a:hlinkClick r:id="rId4"/>
              </a:rPr>
              <a:t>https://hub.docker.com/</a:t>
            </a:r>
            <a:endParaRPr lang="zh-CN" altLang="en-US" sz="2400" dirty="0"/>
          </a:p>
        </p:txBody>
      </p:sp>
    </p:spTree>
    <p:extLst>
      <p:ext uri="{BB962C8B-B14F-4D97-AF65-F5344CB8AC3E}">
        <p14:creationId xmlns:p14="http://schemas.microsoft.com/office/powerpoint/2010/main" val="2009386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p:txBody>
          <a:bodyPr/>
          <a:lstStyle/>
          <a:p>
            <a:r>
              <a:rPr lang="zh-CN" altLang="en-US" dirty="0"/>
              <a:t>初识虚拟化、容器与</a:t>
            </a:r>
            <a:r>
              <a:rPr lang="en-US" altLang="zh-CN" dirty="0"/>
              <a:t>Docker</a:t>
            </a:r>
            <a:r>
              <a:rPr lang="zh-CN" altLang="en-US" dirty="0"/>
              <a:t> </a:t>
            </a:r>
            <a:r>
              <a:rPr lang="mr-IN" altLang="zh-CN" dirty="0"/>
              <a:t>–</a:t>
            </a:r>
            <a:r>
              <a:rPr lang="zh-CN" altLang="en-US" dirty="0"/>
              <a:t> 什么是虚拟化技术</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pic>
        <p:nvPicPr>
          <p:cNvPr id="6" name="Picture 5"/>
          <p:cNvPicPr>
            <a:picLocks noChangeAspect="1"/>
          </p:cNvPicPr>
          <p:nvPr/>
        </p:nvPicPr>
        <p:blipFill>
          <a:blip r:embed="rId2"/>
          <a:stretch>
            <a:fillRect/>
          </a:stretch>
        </p:blipFill>
        <p:spPr>
          <a:xfrm>
            <a:off x="5161922" y="1578559"/>
            <a:ext cx="6350000" cy="4140200"/>
          </a:xfrm>
          <a:prstGeom prst="rect">
            <a:avLst/>
          </a:prstGeom>
        </p:spPr>
      </p:pic>
      <p:sp>
        <p:nvSpPr>
          <p:cNvPr id="17" name="Rectangle 16"/>
          <p:cNvSpPr/>
          <p:nvPr/>
        </p:nvSpPr>
        <p:spPr>
          <a:xfrm>
            <a:off x="454566" y="1194057"/>
            <a:ext cx="4473034" cy="4093428"/>
          </a:xfrm>
          <a:prstGeom prst="rect">
            <a:avLst/>
          </a:prstGeom>
        </p:spPr>
        <p:txBody>
          <a:bodyPr wrap="square">
            <a:spAutoFit/>
          </a:bodyPr>
          <a:lstStyle/>
          <a:p>
            <a:r>
              <a:rPr lang="zh-CN" altLang="en-US" sz="2000"/>
              <a:t>在电脑技术中，虚拟化（技术）或虚拟技术（英语：</a:t>
            </a:r>
            <a:r>
              <a:rPr lang="en-US" altLang="zh-CN" sz="2000" dirty="0"/>
              <a:t>Virtualization</a:t>
            </a:r>
            <a:r>
              <a:rPr lang="zh-CN" altLang="en-US" sz="2000" dirty="0"/>
              <a:t>）是一种资源管理技术，是将电脑的各种实体资源（</a:t>
            </a:r>
            <a:r>
              <a:rPr lang="en-US" altLang="zh-CN" sz="2000" dirty="0"/>
              <a:t>CPU</a:t>
            </a:r>
            <a:r>
              <a:rPr lang="zh-CN" altLang="en-US" sz="2000" dirty="0"/>
              <a:t>、内存、磁盘空间、网络适配器等），予以抽象、转换后呈现出来并可供分割、组合为一个或多个电脑配置环境。由此，打破实体结构间的不可切割的障碍，使用户可以比原本的配置更好的方式来应用这些电脑硬件资源。这些资源的新虚拟部分是不受现有资源的架设方式，地域或物理配置所限制。一般所指的虚拟化资源包括计算能力和数据存储。</a:t>
            </a:r>
            <a:endParaRPr lang="en-US" sz="2000" dirty="0"/>
          </a:p>
        </p:txBody>
      </p:sp>
      <p:sp>
        <p:nvSpPr>
          <p:cNvPr id="19" name="TextBox 18"/>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Tree>
    <p:extLst>
      <p:ext uri="{BB962C8B-B14F-4D97-AF65-F5344CB8AC3E}">
        <p14:creationId xmlns:p14="http://schemas.microsoft.com/office/powerpoint/2010/main" val="60013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p:txBody>
          <a:bodyPr/>
          <a:lstStyle/>
          <a:p>
            <a:r>
              <a:rPr lang="zh-CN" altLang="en-US" dirty="0"/>
              <a:t>初识虚拟化、容器与</a:t>
            </a:r>
            <a:r>
              <a:rPr lang="en-US" altLang="zh-CN" dirty="0"/>
              <a:t>Docker</a:t>
            </a:r>
            <a:r>
              <a:rPr lang="zh-CN" altLang="en-US" dirty="0"/>
              <a:t> </a:t>
            </a:r>
            <a:r>
              <a:rPr lang="mr-IN" altLang="zh-CN" dirty="0"/>
              <a:t>–</a:t>
            </a:r>
            <a:r>
              <a:rPr lang="zh-CN" altLang="en-US" dirty="0"/>
              <a:t> 什么是虚拟化技术</a:t>
            </a: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17" name="Rectangle 16"/>
          <p:cNvSpPr/>
          <p:nvPr/>
        </p:nvSpPr>
        <p:spPr>
          <a:xfrm>
            <a:off x="480210" y="1517247"/>
            <a:ext cx="4846812" cy="3416320"/>
          </a:xfrm>
          <a:prstGeom prst="rect">
            <a:avLst/>
          </a:prstGeom>
        </p:spPr>
        <p:txBody>
          <a:bodyPr wrap="square">
            <a:spAutoFit/>
          </a:bodyPr>
          <a:lstStyle/>
          <a:p>
            <a:r>
              <a:rPr lang="zh-CN" altLang="en-US" sz="2400" dirty="0"/>
              <a:t>虚拟化技术起源于</a:t>
            </a:r>
            <a:r>
              <a:rPr lang="en-US" altLang="zh-CN" sz="2400" dirty="0"/>
              <a:t>20</a:t>
            </a:r>
            <a:r>
              <a:rPr lang="zh-CN" altLang="en-US" sz="2400" dirty="0"/>
              <a:t>世纪</a:t>
            </a:r>
            <a:r>
              <a:rPr lang="en-US" altLang="zh-CN" sz="2400" dirty="0"/>
              <a:t>60</a:t>
            </a:r>
            <a:r>
              <a:rPr lang="zh-CN" altLang="en-US" sz="2400" dirty="0"/>
              <a:t>年代末，美国</a:t>
            </a:r>
            <a:r>
              <a:rPr lang="en-US" altLang="zh-CN" sz="2400" dirty="0"/>
              <a:t>IBM</a:t>
            </a:r>
            <a:r>
              <a:rPr lang="zh-CN" altLang="en-US" sz="2400" dirty="0"/>
              <a:t>公司当时开发了一套被称作虚拟机监视器（</a:t>
            </a:r>
            <a:r>
              <a:rPr lang="en-US" altLang="zh-CN" sz="2400" dirty="0"/>
              <a:t>Virtual Machine Monitor</a:t>
            </a:r>
            <a:r>
              <a:rPr lang="zh-CN" altLang="en-US" sz="2400" dirty="0"/>
              <a:t>）的软件，该软件作为计算机硬件层上面的一层软件抽象层，将计算机硬件虚拟分割成一个或多个虚拟机，并提供多用户对大型计算机的同时、交互访问。</a:t>
            </a:r>
            <a:endParaRPr lang="en-US" sz="2400" dirty="0"/>
          </a:p>
        </p:txBody>
      </p:sp>
      <p:pic>
        <p:nvPicPr>
          <p:cNvPr id="3" name="Picture 2"/>
          <p:cNvPicPr>
            <a:picLocks noChangeAspect="1"/>
          </p:cNvPicPr>
          <p:nvPr/>
        </p:nvPicPr>
        <p:blipFill>
          <a:blip r:embed="rId2"/>
          <a:stretch>
            <a:fillRect/>
          </a:stretch>
        </p:blipFill>
        <p:spPr>
          <a:xfrm>
            <a:off x="5604908" y="1422399"/>
            <a:ext cx="5907014" cy="3985455"/>
          </a:xfrm>
          <a:prstGeom prst="rect">
            <a:avLst/>
          </a:prstGeom>
        </p:spPr>
      </p:pic>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Tree>
    <p:extLst>
      <p:ext uri="{BB962C8B-B14F-4D97-AF65-F5344CB8AC3E}">
        <p14:creationId xmlns:p14="http://schemas.microsoft.com/office/powerpoint/2010/main" val="28763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硬件抽象层等级的虚拟化（</a:t>
            </a:r>
            <a:r>
              <a:rPr lang="en-US" altLang="zh-CN" sz="2000"/>
              <a:t>Hardware Abstraction Level</a:t>
            </a:r>
            <a:r>
              <a:rPr lang="zh-CN" altLang="en-US" sz="2000"/>
              <a:t>）</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708372" y="1261614"/>
            <a:ext cx="4651417" cy="4031873"/>
          </a:xfrm>
          <a:prstGeom prst="rect">
            <a:avLst/>
          </a:prstGeom>
        </p:spPr>
        <p:txBody>
          <a:bodyPr wrap="square">
            <a:spAutoFit/>
          </a:bodyPr>
          <a:lstStyle/>
          <a:p>
            <a:r>
              <a:rPr lang="zh-CN" altLang="en-US" sz="3200" b="0" i="0">
                <a:solidFill>
                  <a:srgbClr val="4D4D4D"/>
                </a:solidFill>
                <a:effectLst/>
                <a:latin typeface="Microsoft YaHei" charset="-122"/>
              </a:rPr>
              <a:t>硬件层的虚拟化具有高性能和隔离性</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因为 </a:t>
            </a:r>
            <a:r>
              <a:rPr lang="en-US" altLang="zh-CN" sz="3200" b="0" i="0">
                <a:solidFill>
                  <a:srgbClr val="4D4D4D"/>
                </a:solidFill>
                <a:effectLst/>
                <a:latin typeface="Microsoft YaHei" charset="-122"/>
              </a:rPr>
              <a:t>hypervisor </a:t>
            </a:r>
            <a:r>
              <a:rPr lang="zh-CN" altLang="en-US" sz="3200" b="0" i="0">
                <a:solidFill>
                  <a:srgbClr val="4D4D4D"/>
                </a:solidFill>
                <a:effectLst/>
                <a:latin typeface="Microsoft YaHei" charset="-122"/>
              </a:rPr>
              <a:t>直接在硬件上运行</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有利于控制</a:t>
            </a:r>
            <a:r>
              <a:rPr lang="en-US" altLang="zh-CN" sz="3200" b="0" i="0">
                <a:solidFill>
                  <a:srgbClr val="4D4D4D"/>
                </a:solidFill>
                <a:effectLst/>
                <a:latin typeface="Microsoft YaHei" charset="-122"/>
              </a:rPr>
              <a:t>VM</a:t>
            </a:r>
            <a:r>
              <a:rPr lang="zh-CN" altLang="en-US" sz="3200" b="0" i="0">
                <a:solidFill>
                  <a:srgbClr val="4D4D4D"/>
                </a:solidFill>
                <a:effectLst/>
                <a:latin typeface="Microsoft YaHei" charset="-122"/>
              </a:rPr>
              <a:t>的</a:t>
            </a:r>
            <a:r>
              <a:rPr lang="en-US" altLang="zh-CN" sz="3200" b="0" i="0">
                <a:solidFill>
                  <a:srgbClr val="4D4D4D"/>
                </a:solidFill>
                <a:effectLst/>
                <a:latin typeface="Microsoft YaHei" charset="-122"/>
              </a:rPr>
              <a:t>OS</a:t>
            </a:r>
            <a:r>
              <a:rPr lang="zh-CN" altLang="en-US" sz="3200" b="0" i="0">
                <a:solidFill>
                  <a:srgbClr val="4D4D4D"/>
                </a:solidFill>
                <a:effectLst/>
                <a:latin typeface="Microsoft YaHei" charset="-122"/>
              </a:rPr>
              <a:t>访问硬件资源</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使用这种解决方案的产品</a:t>
            </a:r>
            <a:r>
              <a:rPr lang="en-US" altLang="zh-CN" sz="3200" b="0" i="0">
                <a:solidFill>
                  <a:srgbClr val="4D4D4D"/>
                </a:solidFill>
                <a:effectLst/>
                <a:latin typeface="Microsoft YaHei" charset="-122"/>
              </a:rPr>
              <a:t>,</a:t>
            </a:r>
            <a:r>
              <a:rPr lang="zh-CN" altLang="en-US" sz="3200" b="0" i="0">
                <a:solidFill>
                  <a:srgbClr val="4D4D4D"/>
                </a:solidFill>
                <a:effectLst/>
                <a:latin typeface="Microsoft YaHei" charset="-122"/>
              </a:rPr>
              <a:t>有</a:t>
            </a:r>
            <a:r>
              <a:rPr lang="en-US" altLang="zh-CN" sz="3200" b="0" i="0">
                <a:solidFill>
                  <a:srgbClr val="4D4D4D"/>
                </a:solidFill>
                <a:effectLst/>
                <a:latin typeface="Microsoft YaHei" charset="-122"/>
              </a:rPr>
              <a:t>VMware ESXi </a:t>
            </a:r>
            <a:r>
              <a:rPr lang="zh-CN" altLang="en-US" sz="3200" b="0" i="0">
                <a:solidFill>
                  <a:srgbClr val="4D4D4D"/>
                </a:solidFill>
                <a:effectLst/>
                <a:latin typeface="Microsoft YaHei" charset="-122"/>
              </a:rPr>
              <a:t>和 </a:t>
            </a:r>
            <a:r>
              <a:rPr lang="en-US" altLang="zh-CN" sz="3200" b="0" i="0">
                <a:solidFill>
                  <a:srgbClr val="4D4D4D"/>
                </a:solidFill>
                <a:effectLst/>
                <a:latin typeface="Microsoft YaHei" charset="-122"/>
              </a:rPr>
              <a:t>Xen server</a:t>
            </a:r>
            <a:endParaRPr lang="en-US" sz="3200"/>
          </a:p>
        </p:txBody>
      </p:sp>
      <p:pic>
        <p:nvPicPr>
          <p:cNvPr id="16" name="Picture 15"/>
          <p:cNvPicPr>
            <a:picLocks noChangeAspect="1"/>
          </p:cNvPicPr>
          <p:nvPr/>
        </p:nvPicPr>
        <p:blipFill>
          <a:blip r:embed="rId2"/>
          <a:stretch>
            <a:fillRect/>
          </a:stretch>
        </p:blipFill>
        <p:spPr>
          <a:xfrm>
            <a:off x="5626093" y="1261614"/>
            <a:ext cx="6033400" cy="3297427"/>
          </a:xfrm>
          <a:prstGeom prst="rect">
            <a:avLst/>
          </a:prstGeom>
        </p:spPr>
      </p:pic>
    </p:spTree>
    <p:extLst>
      <p:ext uri="{BB962C8B-B14F-4D97-AF65-F5344CB8AC3E}">
        <p14:creationId xmlns:p14="http://schemas.microsoft.com/office/powerpoint/2010/main" val="203975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全虚拟化架构 </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53628" y="1261614"/>
            <a:ext cx="4651417" cy="4031873"/>
          </a:xfrm>
          <a:prstGeom prst="rect">
            <a:avLst/>
          </a:prstGeom>
        </p:spPr>
        <p:txBody>
          <a:bodyPr wrap="square">
            <a:spAutoFit/>
          </a:bodyPr>
          <a:lstStyle/>
          <a:p>
            <a:r>
              <a:rPr lang="zh-CN" altLang="en-US" sz="3200" b="0" i="0">
                <a:solidFill>
                  <a:srgbClr val="4D4D4D"/>
                </a:solidFill>
                <a:effectLst/>
                <a:latin typeface="Microsoft YaHei" charset="-122"/>
              </a:rPr>
              <a:t>虚拟机的监视器 </a:t>
            </a:r>
            <a:r>
              <a:rPr lang="en-US" altLang="zh-CN" sz="3200" b="0" i="0">
                <a:solidFill>
                  <a:srgbClr val="4D4D4D"/>
                </a:solidFill>
                <a:effectLst/>
                <a:latin typeface="Microsoft YaHei" charset="-122"/>
              </a:rPr>
              <a:t>( hypervisor ) </a:t>
            </a:r>
            <a:r>
              <a:rPr lang="zh-CN" altLang="en-US" sz="3200" b="0" i="0">
                <a:solidFill>
                  <a:srgbClr val="4D4D4D"/>
                </a:solidFill>
                <a:effectLst/>
                <a:latin typeface="Microsoft YaHei" charset="-122"/>
              </a:rPr>
              <a:t>是类似于用户的应程序运行在主机</a:t>
            </a:r>
            <a:r>
              <a:rPr lang="en-US" altLang="zh-CN" sz="3200" b="0" i="0">
                <a:solidFill>
                  <a:srgbClr val="4D4D4D"/>
                </a:solidFill>
                <a:effectLst/>
                <a:latin typeface="Microsoft YaHei" charset="-122"/>
              </a:rPr>
              <a:t>OS</a:t>
            </a:r>
            <a:r>
              <a:rPr lang="zh-CN" altLang="en-US" sz="3200" b="0" i="0">
                <a:solidFill>
                  <a:srgbClr val="4D4D4D"/>
                </a:solidFill>
                <a:effectLst/>
                <a:latin typeface="Microsoft YaHei" charset="-122"/>
              </a:rPr>
              <a:t>之上，如 </a:t>
            </a:r>
            <a:r>
              <a:rPr lang="en-US" altLang="zh-CN" sz="3200" b="0" i="0">
                <a:solidFill>
                  <a:srgbClr val="4D4D4D"/>
                </a:solidFill>
                <a:effectLst/>
                <a:latin typeface="Microsoft YaHei" charset="-122"/>
              </a:rPr>
              <a:t>VMware </a:t>
            </a:r>
            <a:r>
              <a:rPr lang="zh-CN" altLang="en-US" sz="3200" b="0" i="0">
                <a:solidFill>
                  <a:srgbClr val="4D4D4D"/>
                </a:solidFill>
                <a:effectLst/>
                <a:latin typeface="Microsoft YaHei" charset="-122"/>
              </a:rPr>
              <a:t>的 </a:t>
            </a:r>
            <a:r>
              <a:rPr lang="en-US" altLang="zh-CN" sz="3200" b="0" i="0">
                <a:solidFill>
                  <a:srgbClr val="4D4D4D"/>
                </a:solidFill>
                <a:effectLst/>
                <a:latin typeface="Microsoft YaHei" charset="-122"/>
              </a:rPr>
              <a:t>workstation</a:t>
            </a:r>
            <a:r>
              <a:rPr lang="zh-CN" altLang="en-US" sz="3200" b="0" i="0">
                <a:solidFill>
                  <a:srgbClr val="4D4D4D"/>
                </a:solidFill>
                <a:effectLst/>
                <a:latin typeface="Microsoft YaHei" charset="-122"/>
              </a:rPr>
              <a:t>，这种虚拟化产品提供了的硬件，像我们在机器上面安装一个</a:t>
            </a:r>
            <a:r>
              <a:rPr lang="en-US" altLang="zh-CN" sz="3200" b="0" i="0">
                <a:solidFill>
                  <a:srgbClr val="4D4D4D"/>
                </a:solidFill>
                <a:effectLst/>
                <a:latin typeface="Microsoft YaHei" charset="-122"/>
              </a:rPr>
              <a:t>linux</a:t>
            </a:r>
            <a:r>
              <a:rPr lang="zh-CN" altLang="en-US" sz="3200" b="0" i="0">
                <a:solidFill>
                  <a:srgbClr val="4D4D4D"/>
                </a:solidFill>
                <a:effectLst/>
                <a:latin typeface="Microsoft YaHei" charset="-122"/>
              </a:rPr>
              <a:t>的虚拟机就是</a:t>
            </a:r>
            <a:endParaRPr lang="en-US" sz="3200"/>
          </a:p>
        </p:txBody>
      </p:sp>
      <p:pic>
        <p:nvPicPr>
          <p:cNvPr id="3" name="Picture 2"/>
          <p:cNvPicPr>
            <a:picLocks noChangeAspect="1"/>
          </p:cNvPicPr>
          <p:nvPr/>
        </p:nvPicPr>
        <p:blipFill>
          <a:blip r:embed="rId2"/>
          <a:stretch>
            <a:fillRect/>
          </a:stretch>
        </p:blipFill>
        <p:spPr>
          <a:xfrm>
            <a:off x="5650286" y="1364729"/>
            <a:ext cx="5861636" cy="3794975"/>
          </a:xfrm>
          <a:prstGeom prst="rect">
            <a:avLst/>
          </a:prstGeom>
        </p:spPr>
      </p:pic>
    </p:spTree>
    <p:extLst>
      <p:ext uri="{BB962C8B-B14F-4D97-AF65-F5344CB8AC3E}">
        <p14:creationId xmlns:p14="http://schemas.microsoft.com/office/powerpoint/2010/main" val="44504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操作系统等级的虚拟化（</a:t>
            </a:r>
            <a:r>
              <a:rPr lang="en-US" altLang="zh-CN" sz="2000"/>
              <a:t>Operating System Level</a:t>
            </a:r>
            <a:r>
              <a:rPr lang="zh-CN" altLang="en-US" sz="2000"/>
              <a:t>）</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53629" y="1261614"/>
            <a:ext cx="4904636" cy="3539430"/>
          </a:xfrm>
          <a:prstGeom prst="rect">
            <a:avLst/>
          </a:prstGeom>
        </p:spPr>
        <p:txBody>
          <a:bodyPr wrap="square">
            <a:spAutoFit/>
          </a:bodyPr>
          <a:lstStyle/>
          <a:p>
            <a:r>
              <a:rPr lang="zh-CN" altLang="en-US" sz="1600"/>
              <a:t>硬件抽象层等级的虚拟化中的全虚拟化与操作系统底层间有非常高的隔离能力，支持不同的操作系统，安装后不须要重启主机、或修改引导程序（</a:t>
            </a:r>
            <a:r>
              <a:rPr lang="en-US" altLang="zh-CN" sz="1600"/>
              <a:t>Boot Loader</a:t>
            </a:r>
            <a:r>
              <a:rPr lang="zh-CN" altLang="en-US" sz="1600"/>
              <a:t>）以达到双系统的目的，风险低、维护简单。由于此等级的虚拟机可以访问底层操作系统，因此用户必须花费大量的时间来安装与设置虚拟机，接着才能开始评估或测试所需运作的软件，这些设置包含了操作系统的安装、安全性或兼容性软件的更新、网络、系统调教</a:t>
            </a:r>
            <a:r>
              <a:rPr lang="en-US" altLang="zh-CN" sz="1600"/>
              <a:t>…</a:t>
            </a:r>
            <a:r>
              <a:rPr lang="zh-CN" altLang="en-US" sz="1600"/>
              <a:t>等，如果所需的操作系统与底层操作系统相同，那么其实它们所作的跟实际上安装一台实体机器没有什么区别。</a:t>
            </a:r>
          </a:p>
          <a:p>
            <a:r>
              <a:rPr lang="zh-CN" altLang="en-US" sz="1600"/>
              <a:t>操作系统内核虚拟化可以最大限度的减少新增虚拟机的所需，在这个等级的虚拟机共享实体主机上的硬件以及操作系统，呈现彼此独立且隔离的虚拟机环境。</a:t>
            </a:r>
          </a:p>
        </p:txBody>
      </p:sp>
      <p:sp>
        <p:nvSpPr>
          <p:cNvPr id="4" name="Rectangle 3"/>
          <p:cNvSpPr/>
          <p:nvPr/>
        </p:nvSpPr>
        <p:spPr>
          <a:xfrm>
            <a:off x="511426" y="5331265"/>
            <a:ext cx="5339923" cy="369332"/>
          </a:xfrm>
          <a:prstGeom prst="rect">
            <a:avLst/>
          </a:prstGeom>
        </p:spPr>
        <p:txBody>
          <a:bodyPr wrap="none">
            <a:spAutoFit/>
          </a:bodyPr>
          <a:lstStyle/>
          <a:p>
            <a:r>
              <a:rPr lang="zh-CN" altLang="en-US" b="0" i="0">
                <a:solidFill>
                  <a:srgbClr val="222222"/>
                </a:solidFill>
                <a:effectLst/>
                <a:latin typeface="Arial" charset="0"/>
              </a:rPr>
              <a:t>这个分类底下代表性的有</a:t>
            </a:r>
            <a:r>
              <a:rPr lang="en-US" altLang="zh-CN" b="0" i="0" u="none" strike="noStrike">
                <a:solidFill>
                  <a:srgbClr val="0B0080"/>
                </a:solidFill>
                <a:effectLst/>
                <a:latin typeface="Arial" charset="0"/>
                <a:hlinkClick r:id="rId2" tooltip="Docker"/>
              </a:rPr>
              <a:t>Docker</a:t>
            </a:r>
            <a:r>
              <a:rPr lang="zh-CN" altLang="en-US" b="0" i="0">
                <a:solidFill>
                  <a:srgbClr val="222222"/>
                </a:solidFill>
                <a:effectLst/>
                <a:latin typeface="Arial" charset="0"/>
              </a:rPr>
              <a:t>、</a:t>
            </a:r>
            <a:r>
              <a:rPr lang="en-US" altLang="zh-CN" b="0" i="0" u="none" strike="noStrike">
                <a:solidFill>
                  <a:srgbClr val="0B0080"/>
                </a:solidFill>
                <a:effectLst/>
                <a:latin typeface="Arial" charset="0"/>
                <a:hlinkClick r:id="rId3" tooltip="虚拟专用服务器"/>
              </a:rPr>
              <a:t>VPS</a:t>
            </a:r>
            <a:r>
              <a:rPr lang="zh-CN" altLang="en-US" b="0" i="0">
                <a:solidFill>
                  <a:srgbClr val="222222"/>
                </a:solidFill>
                <a:effectLst/>
                <a:latin typeface="Arial" charset="0"/>
              </a:rPr>
              <a:t>以及</a:t>
            </a:r>
            <a:r>
              <a:rPr lang="en-US" altLang="zh-CN" b="0" i="0" u="none" strike="noStrike">
                <a:solidFill>
                  <a:srgbClr val="0B0080"/>
                </a:solidFill>
                <a:effectLst/>
                <a:latin typeface="Arial" charset="0"/>
                <a:hlinkClick r:id="rId4" tooltip="基于内核的虚拟机"/>
              </a:rPr>
              <a:t>KVM</a:t>
            </a:r>
            <a:r>
              <a:rPr lang="zh-CN" altLang="en-US" b="0" i="0">
                <a:solidFill>
                  <a:srgbClr val="222222"/>
                </a:solidFill>
                <a:effectLst/>
                <a:latin typeface="Arial" charset="0"/>
              </a:rPr>
              <a:t>。</a:t>
            </a:r>
            <a:endParaRPr lang="en-US"/>
          </a:p>
        </p:txBody>
      </p:sp>
      <p:pic>
        <p:nvPicPr>
          <p:cNvPr id="6" name="Picture 5"/>
          <p:cNvPicPr>
            <a:picLocks noChangeAspect="1"/>
          </p:cNvPicPr>
          <p:nvPr/>
        </p:nvPicPr>
        <p:blipFill>
          <a:blip r:embed="rId5"/>
          <a:stretch>
            <a:fillRect/>
          </a:stretch>
        </p:blipFill>
        <p:spPr>
          <a:xfrm>
            <a:off x="6131800" y="1362079"/>
            <a:ext cx="5378290" cy="3438965"/>
          </a:xfrm>
          <a:prstGeom prst="rect">
            <a:avLst/>
          </a:prstGeom>
        </p:spPr>
      </p:pic>
    </p:spTree>
    <p:extLst>
      <p:ext uri="{BB962C8B-B14F-4D97-AF65-F5344CB8AC3E}">
        <p14:creationId xmlns:p14="http://schemas.microsoft.com/office/powerpoint/2010/main" val="2016520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常见的虚拟化技术 </a:t>
            </a:r>
            <a:r>
              <a:rPr lang="en-US" altLang="zh-CN" dirty="0"/>
              <a:t>-</a:t>
            </a:r>
            <a:r>
              <a:rPr lang="zh-CN" altLang="en-US" dirty="0"/>
              <a:t> </a:t>
            </a:r>
            <a:r>
              <a:rPr lang="zh-CN" altLang="en-US" sz="2000"/>
              <a:t>编程语言等级的虚拟化（</a:t>
            </a:r>
            <a:r>
              <a:rPr lang="en-US" altLang="zh-CN" sz="2000"/>
              <a:t>Programming Language Level</a:t>
            </a:r>
            <a:r>
              <a:rPr lang="zh-CN" altLang="en-US" sz="2000"/>
              <a:t>）</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581764" y="1227342"/>
            <a:ext cx="4904636" cy="4154984"/>
          </a:xfrm>
          <a:prstGeom prst="rect">
            <a:avLst/>
          </a:prstGeom>
        </p:spPr>
        <p:txBody>
          <a:bodyPr wrap="square">
            <a:spAutoFit/>
          </a:bodyPr>
          <a:lstStyle/>
          <a:p>
            <a:r>
              <a:rPr lang="zh-CN" altLang="en-US" sz="2400"/>
              <a:t>传统计算机是由指令集架构所驱动的一种机械语言，硬件的操作由特殊的</a:t>
            </a:r>
            <a:r>
              <a:rPr lang="en-US" altLang="zh-CN" sz="2400"/>
              <a:t>I/O</a:t>
            </a:r>
            <a:r>
              <a:rPr lang="zh-CN" altLang="en-US" sz="2400"/>
              <a:t>指令处理，也可以透过区块映射（</a:t>
            </a:r>
            <a:r>
              <a:rPr lang="en-US" altLang="zh-CN" sz="2400"/>
              <a:t>Mapping</a:t>
            </a:r>
            <a:r>
              <a:rPr lang="zh-CN" altLang="en-US" sz="2400"/>
              <a:t>）来操作存储器，此等级的虚拟化会将高级语言转译成一种名为字节码的语言，透过虚拟机转译成为可以直接运行的命令。跨操作系统平台、跨语言皆为其优点。</a:t>
            </a:r>
          </a:p>
          <a:p>
            <a:r>
              <a:rPr lang="zh-CN" altLang="en-US" sz="2400"/>
              <a:t>这个分类底下代表性的有</a:t>
            </a:r>
            <a:r>
              <a:rPr lang="en-US" altLang="zh-CN" sz="2400"/>
              <a:t>Oracle Java</a:t>
            </a:r>
            <a:r>
              <a:rPr lang="zh-CN" altLang="en-US" sz="2400"/>
              <a:t>、</a:t>
            </a:r>
            <a:r>
              <a:rPr lang="en-US" altLang="zh-CN" sz="2400"/>
              <a:t>Microsoft . NET</a:t>
            </a:r>
            <a:endParaRPr lang="zh-CN" altLang="en-US" sz="2400"/>
          </a:p>
        </p:txBody>
      </p:sp>
      <p:pic>
        <p:nvPicPr>
          <p:cNvPr id="4" name="Picture 3"/>
          <p:cNvPicPr>
            <a:picLocks noChangeAspect="1"/>
          </p:cNvPicPr>
          <p:nvPr/>
        </p:nvPicPr>
        <p:blipFill>
          <a:blip r:embed="rId2"/>
          <a:stretch>
            <a:fillRect/>
          </a:stretch>
        </p:blipFill>
        <p:spPr>
          <a:xfrm>
            <a:off x="6077553" y="1227342"/>
            <a:ext cx="5434369" cy="3043247"/>
          </a:xfrm>
          <a:prstGeom prst="rect">
            <a:avLst/>
          </a:prstGeom>
        </p:spPr>
      </p:pic>
    </p:spTree>
    <p:extLst>
      <p:ext uri="{BB962C8B-B14F-4D97-AF65-F5344CB8AC3E}">
        <p14:creationId xmlns:p14="http://schemas.microsoft.com/office/powerpoint/2010/main" val="58081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0B1D-827B-5B43-8FC1-66C752EE8CA5}"/>
              </a:ext>
            </a:extLst>
          </p:cNvPr>
          <p:cNvSpPr>
            <a:spLocks noGrp="1"/>
          </p:cNvSpPr>
          <p:nvPr>
            <p:ph type="title"/>
          </p:nvPr>
        </p:nvSpPr>
        <p:spPr>
          <a:xfrm>
            <a:off x="328545" y="439333"/>
            <a:ext cx="10515600" cy="571842"/>
          </a:xfrm>
        </p:spPr>
        <p:txBody>
          <a:bodyPr/>
          <a:lstStyle/>
          <a:p>
            <a:r>
              <a:rPr lang="zh-CN" altLang="en-US" dirty="0"/>
              <a:t>容器技术</a:t>
            </a:r>
            <a:r>
              <a:rPr lang="en-US" altLang="zh-CN" dirty="0"/>
              <a:t>-</a:t>
            </a:r>
            <a:r>
              <a:rPr lang="zh-CN" altLang="en-US" dirty="0"/>
              <a:t> </a:t>
            </a:r>
            <a:r>
              <a:rPr lang="zh-CN" altLang="en-US" sz="2000"/>
              <a:t>什么是容器技术</a:t>
            </a:r>
            <a:r>
              <a:rPr lang="en-US" altLang="zh-CN" sz="2000"/>
              <a:t>?</a:t>
            </a:r>
            <a:r>
              <a:rPr lang="zh-CN" altLang="en-US"/>
              <a:t/>
            </a:r>
            <a:br>
              <a:rPr lang="zh-CN" altLang="en-US"/>
            </a:br>
            <a:endParaRPr lang="en-US" dirty="0"/>
          </a:p>
        </p:txBody>
      </p:sp>
      <p:sp>
        <p:nvSpPr>
          <p:cNvPr id="10" name="Line 8">
            <a:extLst>
              <a:ext uri="{FF2B5EF4-FFF2-40B4-BE49-F238E27FC236}">
                <a16:creationId xmlns="" xmlns:a16="http://schemas.microsoft.com/office/drawing/2014/main" id="{790B2CC1-82B6-5D4E-A85B-261F07415CE4}"/>
              </a:ext>
            </a:extLst>
          </p:cNvPr>
          <p:cNvSpPr>
            <a:spLocks noChangeShapeType="1"/>
          </p:cNvSpPr>
          <p:nvPr/>
        </p:nvSpPr>
        <p:spPr bwMode="auto">
          <a:xfrm>
            <a:off x="860966" y="6457061"/>
            <a:ext cx="10650956" cy="0"/>
          </a:xfrm>
          <a:prstGeom prst="line">
            <a:avLst/>
          </a:prstGeom>
          <a:noFill/>
          <a:ln w="28575">
            <a:solidFill>
              <a:srgbClr val="7889FB"/>
            </a:solidFill>
            <a:round/>
            <a:headEnd/>
            <a:tailEnd/>
          </a:ln>
          <a:extLst>
            <a:ext uri="{909E8E84-426E-40DD-AFC4-6F175D3DCCD1}">
              <a14:hiddenFill xmlns:a14="http://schemas.microsoft.com/office/drawing/2010/main">
                <a:noFill/>
              </a14:hiddenFill>
            </a:ext>
          </a:extLst>
        </p:spPr>
        <p:txBody>
          <a:bodyPr/>
          <a:lstStyle/>
          <a:p>
            <a:endParaRPr lang="zh-CN" altLang="en-US">
              <a:ea typeface="SimSun" pitchFamily="2" charset="-122"/>
            </a:endParaRPr>
          </a:p>
        </p:txBody>
      </p:sp>
      <p:sp>
        <p:nvSpPr>
          <p:cNvPr id="7" name="TextBox 6"/>
          <p:cNvSpPr txBox="1"/>
          <p:nvPr/>
        </p:nvSpPr>
        <p:spPr>
          <a:xfrm>
            <a:off x="3971865" y="6457060"/>
            <a:ext cx="3228961" cy="369332"/>
          </a:xfrm>
          <a:prstGeom prst="rect">
            <a:avLst/>
          </a:prstGeom>
          <a:noFill/>
        </p:spPr>
        <p:txBody>
          <a:bodyPr wrap="none" rtlCol="0">
            <a:spAutoFit/>
          </a:bodyPr>
          <a:lstStyle/>
          <a:p>
            <a:r>
              <a:rPr lang="en-US" altLang="zh-CN"/>
              <a:t>www.andrew-programming.com</a:t>
            </a:r>
            <a:endParaRPr lang="en-US"/>
          </a:p>
        </p:txBody>
      </p:sp>
      <p:sp>
        <p:nvSpPr>
          <p:cNvPr id="5" name="Rectangle 4"/>
          <p:cNvSpPr/>
          <p:nvPr/>
        </p:nvSpPr>
        <p:spPr>
          <a:xfrm>
            <a:off x="623966" y="1011175"/>
            <a:ext cx="10433240" cy="830997"/>
          </a:xfrm>
          <a:prstGeom prst="rect">
            <a:avLst/>
          </a:prstGeom>
        </p:spPr>
        <p:txBody>
          <a:bodyPr wrap="square">
            <a:spAutoFit/>
          </a:bodyPr>
          <a:lstStyle/>
          <a:p>
            <a:r>
              <a:rPr lang="en-US" altLang="zh-CN" sz="2400"/>
              <a:t>IT</a:t>
            </a:r>
            <a:r>
              <a:rPr lang="zh-CN" altLang="en-US" sz="2400"/>
              <a:t>里的容器技术是英文单词</a:t>
            </a:r>
            <a:r>
              <a:rPr lang="en-US" altLang="zh-CN" sz="2400"/>
              <a:t>Linux Container</a:t>
            </a:r>
            <a:r>
              <a:rPr lang="zh-CN" altLang="en-US" sz="2400"/>
              <a:t>的直译。</a:t>
            </a:r>
            <a:r>
              <a:rPr lang="en-US" altLang="zh-CN" sz="2400"/>
              <a:t>container</a:t>
            </a:r>
            <a:r>
              <a:rPr lang="zh-CN" altLang="en-US" sz="2400"/>
              <a:t>这个单词有集装箱、容器的含义（主要偏集装箱意思）。</a:t>
            </a:r>
          </a:p>
        </p:txBody>
      </p:sp>
      <p:pic>
        <p:nvPicPr>
          <p:cNvPr id="3" name="Picture 2"/>
          <p:cNvPicPr>
            <a:picLocks noChangeAspect="1"/>
          </p:cNvPicPr>
          <p:nvPr/>
        </p:nvPicPr>
        <p:blipFill>
          <a:blip r:embed="rId2"/>
          <a:stretch>
            <a:fillRect/>
          </a:stretch>
        </p:blipFill>
        <p:spPr>
          <a:xfrm>
            <a:off x="1275604" y="2414014"/>
            <a:ext cx="4071590" cy="3487710"/>
          </a:xfrm>
          <a:prstGeom prst="rect">
            <a:avLst/>
          </a:prstGeom>
        </p:spPr>
      </p:pic>
      <p:pic>
        <p:nvPicPr>
          <p:cNvPr id="6" name="Picture 5"/>
          <p:cNvPicPr>
            <a:picLocks noChangeAspect="1"/>
          </p:cNvPicPr>
          <p:nvPr/>
        </p:nvPicPr>
        <p:blipFill>
          <a:blip r:embed="rId3"/>
          <a:stretch>
            <a:fillRect/>
          </a:stretch>
        </p:blipFill>
        <p:spPr>
          <a:xfrm>
            <a:off x="6186444" y="2600020"/>
            <a:ext cx="4811494" cy="3099191"/>
          </a:xfrm>
          <a:prstGeom prst="rect">
            <a:avLst/>
          </a:prstGeom>
        </p:spPr>
      </p:pic>
    </p:spTree>
    <p:extLst>
      <p:ext uri="{BB962C8B-B14F-4D97-AF65-F5344CB8AC3E}">
        <p14:creationId xmlns:p14="http://schemas.microsoft.com/office/powerpoint/2010/main" val="50117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80109103855"/>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80109103855"/>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109103855"/>
  <p:tag name="MH_LIBRARY" val="GRAPHIC"/>
  <p:tag name="MH_TYPE" val="Other"/>
  <p:tag name="MH_ORDER"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2356</TotalTime>
  <Words>1483</Words>
  <Application>Microsoft Macintosh PowerPoint</Application>
  <PresentationFormat>宽屏</PresentationFormat>
  <Paragraphs>130</Paragraphs>
  <Slides>27</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Calibri</vt:lpstr>
      <vt:lpstr>Calibri Light</vt:lpstr>
      <vt:lpstr>DengXian</vt:lpstr>
      <vt:lpstr>Georgia</vt:lpstr>
      <vt:lpstr>Impact</vt:lpstr>
      <vt:lpstr>JQBiaoSongJT</vt:lpstr>
      <vt:lpstr>Microsoft YaHei</vt:lpstr>
      <vt:lpstr>Microsoft YaHei Light</vt:lpstr>
      <vt:lpstr>pingfang SC</vt:lpstr>
      <vt:lpstr>Segoe UI</vt:lpstr>
      <vt:lpstr>SimSun</vt:lpstr>
      <vt:lpstr>等线</vt:lpstr>
      <vt:lpstr>微软雅黑</vt:lpstr>
      <vt:lpstr>Arial</vt:lpstr>
      <vt:lpstr>Office Theme</vt:lpstr>
      <vt:lpstr>PowerPoint 演示文稿</vt:lpstr>
      <vt:lpstr>PowerPoint 演示文稿</vt:lpstr>
      <vt:lpstr>初识虚拟化、容器与Docker – 什么是虚拟化技术</vt:lpstr>
      <vt:lpstr>初识虚拟化、容器与Docker – 什么是虚拟化技术</vt:lpstr>
      <vt:lpstr>常见的虚拟化技术 - 硬件抽象层等级的虚拟化（Hardware Abstraction Level） </vt:lpstr>
      <vt:lpstr>常见的虚拟化技术 - 全虚拟化架构  </vt:lpstr>
      <vt:lpstr>常见的虚拟化技术 - 操作系统等级的虚拟化（Operating System Level） </vt:lpstr>
      <vt:lpstr>常见的虚拟化技术 - 编程语言等级的虚拟化（Programming Language Level） </vt:lpstr>
      <vt:lpstr>容器技术- 什么是容器技术? </vt:lpstr>
      <vt:lpstr>容器技术- 为什么需要容器技术 </vt:lpstr>
      <vt:lpstr>容器技术- 容器技术的实现原理 </vt:lpstr>
      <vt:lpstr>容器技术- 容器技术的特点 </vt:lpstr>
      <vt:lpstr>容器技术- 容器的标准化  </vt:lpstr>
      <vt:lpstr>容器技术-容器的主要应用场景 </vt:lpstr>
      <vt:lpstr>什么是Docker- 容器技术事实的标准 </vt:lpstr>
      <vt:lpstr>Docker在开发运维中的优势</vt:lpstr>
      <vt:lpstr>Docker与虚拟机比较</vt:lpstr>
      <vt:lpstr>Docker与虚拟机比较</vt:lpstr>
      <vt:lpstr>Docker与虚拟机比较</vt:lpstr>
      <vt:lpstr>PowerPoint 演示文稿</vt:lpstr>
      <vt:lpstr>安装Docker</vt:lpstr>
      <vt:lpstr>安装Docker – 检查Docker是否安装成功</vt:lpstr>
      <vt:lpstr>PowerPoint 演示文稿</vt:lpstr>
      <vt:lpstr>Docker的三大核心概念</vt:lpstr>
      <vt:lpstr>Docker的三大核心概念 – 镜像（Image）</vt:lpstr>
      <vt:lpstr>Docker的三大核心概念 – 容器（Container）</vt:lpstr>
      <vt:lpstr>Docker的三大核心概念 – 仓库（Repository）</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用户</cp:lastModifiedBy>
  <cp:revision>20</cp:revision>
  <dcterms:created xsi:type="dcterms:W3CDTF">2019-07-17T06:51:07Z</dcterms:created>
  <dcterms:modified xsi:type="dcterms:W3CDTF">2019-07-19T01:44:09Z</dcterms:modified>
</cp:coreProperties>
</file>